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329" r:id="rId2"/>
    <p:sldId id="265" r:id="rId3"/>
    <p:sldId id="266" r:id="rId4"/>
    <p:sldId id="267" r:id="rId5"/>
    <p:sldId id="268" r:id="rId6"/>
    <p:sldId id="269" r:id="rId7"/>
    <p:sldId id="270" r:id="rId8"/>
    <p:sldId id="271" r:id="rId9"/>
    <p:sldId id="272" r:id="rId10"/>
    <p:sldId id="273" r:id="rId11"/>
    <p:sldId id="274" r:id="rId12"/>
    <p:sldId id="276" r:id="rId13"/>
    <p:sldId id="275"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D5938A-6B8A-4609-841E-30986C0FE8E5}" type="datetimeFigureOut">
              <a:rPr lang="fr-FR" smtClean="0"/>
              <a:pPr/>
              <a:t>18/09/2015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93C26E-9BC4-4BD6-BEB1-6B18AE3E4D96}" type="slidenum">
              <a:rPr lang="fr-FR" smtClean="0"/>
              <a:pPr/>
              <a:t>‹N›</a:t>
            </a:fld>
            <a:endParaRPr lang="fr-FR"/>
          </a:p>
        </p:txBody>
      </p:sp>
    </p:spTree>
    <p:extLst>
      <p:ext uri="{BB962C8B-B14F-4D97-AF65-F5344CB8AC3E}">
        <p14:creationId xmlns:p14="http://schemas.microsoft.com/office/powerpoint/2010/main" val="2304294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A93C26E-9BC4-4BD6-BEB1-6B18AE3E4D96}" type="slidenum">
              <a:rPr lang="fr-FR" smtClean="0"/>
              <a:pPr/>
              <a:t>22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Arrondir un rectangle avec un coin diagonal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r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it-IT" smtClean="0"/>
              <a:t>Fare clic per modificare lo stile del titolo</a:t>
            </a:r>
            <a:endParaRPr kumimoji="0" lang="en-US"/>
          </a:p>
        </p:txBody>
      </p:sp>
      <p:sp>
        <p:nvSpPr>
          <p:cNvPr id="9" name="Sous-titr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10" name="Espace réservé de la date 9"/>
          <p:cNvSpPr>
            <a:spLocks noGrp="1"/>
          </p:cNvSpPr>
          <p:nvPr>
            <p:ph type="dt" sz="half" idx="10"/>
          </p:nvPr>
        </p:nvSpPr>
        <p:spPr>
          <a:xfrm>
            <a:off x="5562600" y="6509004"/>
            <a:ext cx="3002280" cy="274320"/>
          </a:xfrm>
        </p:spPr>
        <p:txBody>
          <a:bodyPr vert="horz" rtlCol="0"/>
          <a:lstStyle>
            <a:extLst/>
          </a:lstStyle>
          <a:p>
            <a:fld id="{DF902997-B460-42EB-8DC0-7ACD895AB19E}" type="datetimeFigureOut">
              <a:rPr lang="fr-FR" smtClean="0"/>
              <a:pPr/>
              <a:t>18/09/2015</a:t>
            </a:fld>
            <a:endParaRPr lang="fr-FR"/>
          </a:p>
        </p:txBody>
      </p:sp>
      <p:sp>
        <p:nvSpPr>
          <p:cNvPr id="11" name="Espace réservé du numéro de diapositive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24C1EA1-6A54-4C8C-BCA8-7BD6C67B829D}" type="slidenum">
              <a:rPr lang="fr-FR" smtClean="0"/>
              <a:pPr/>
              <a:t>‹N›</a:t>
            </a:fld>
            <a:endParaRPr lang="fr-FR"/>
          </a:p>
        </p:txBody>
      </p:sp>
      <p:sp>
        <p:nvSpPr>
          <p:cNvPr id="12" name="Espace réservé du pied de page 11"/>
          <p:cNvSpPr>
            <a:spLocks noGrp="1"/>
          </p:cNvSpPr>
          <p:nvPr>
            <p:ph type="ftr" sz="quarter" idx="12"/>
          </p:nvPr>
        </p:nvSpPr>
        <p:spPr>
          <a:xfrm>
            <a:off x="1600200" y="6509004"/>
            <a:ext cx="3907464" cy="274320"/>
          </a:xfrm>
        </p:spPr>
        <p:txBody>
          <a:bodyPr vert="horz" rtlCol="0"/>
          <a:lstStyle>
            <a:extLst/>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Espace réservé de la date 3"/>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24C1EA1-6A54-4C8C-BCA8-7BD6C67B829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lvl1pPr algn="l">
              <a:defRPr/>
            </a:lvl1pPr>
            <a:extLst/>
          </a:lstStyle>
          <a:p>
            <a:r>
              <a:rPr kumimoji="0" lang="it-IT" smtClean="0"/>
              <a:t>Fare clic per modificare lo stile del titolo</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Espace réservé de la date 3"/>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24C1EA1-6A54-4C8C-BCA8-7BD6C67B829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Espace réservé de la date 3"/>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224C1EA1-6A54-4C8C-BCA8-7BD6C67B829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it-IT" smtClean="0"/>
              <a:t>Fare clic per modificare lo stile del titolo</a:t>
            </a:r>
            <a:endParaRPr kumimoji="0" lang="en-US"/>
          </a:p>
        </p:txBody>
      </p:sp>
      <p:sp>
        <p:nvSpPr>
          <p:cNvPr id="3" name="Espace réservé du texte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8" name="Espace réservé de la date 7"/>
          <p:cNvSpPr>
            <a:spLocks noGrp="1"/>
          </p:cNvSpPr>
          <p:nvPr>
            <p:ph type="dt" sz="half" idx="10"/>
          </p:nvPr>
        </p:nvSpPr>
        <p:spPr>
          <a:xfrm>
            <a:off x="5562600" y="6513670"/>
            <a:ext cx="3002280" cy="274320"/>
          </a:xfrm>
        </p:spPr>
        <p:txBody>
          <a:bodyPr vert="horz" rtlCol="0"/>
          <a:lstStyle>
            <a:extLst/>
          </a:lstStyle>
          <a:p>
            <a:fld id="{DF902997-B460-42EB-8DC0-7ACD895AB19E}" type="datetimeFigureOut">
              <a:rPr lang="fr-FR" smtClean="0"/>
              <a:pPr/>
              <a:t>18/09/2015</a:t>
            </a:fld>
            <a:endParaRPr lang="fr-FR"/>
          </a:p>
        </p:txBody>
      </p:sp>
      <p:sp>
        <p:nvSpPr>
          <p:cNvPr id="9" name="Espace réservé du numéro de diapositive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24C1EA1-6A54-4C8C-BCA8-7BD6C67B829D}" type="slidenum">
              <a:rPr lang="fr-FR" smtClean="0"/>
              <a:pPr/>
              <a:t>‹N›</a:t>
            </a:fld>
            <a:endParaRPr lang="fr-FR"/>
          </a:p>
        </p:txBody>
      </p:sp>
      <p:sp>
        <p:nvSpPr>
          <p:cNvPr id="10" name="Espace réservé du pied de page 9"/>
          <p:cNvSpPr>
            <a:spLocks noGrp="1"/>
          </p:cNvSpPr>
          <p:nvPr>
            <p:ph type="ftr" sz="quarter" idx="12"/>
          </p:nvPr>
        </p:nvSpPr>
        <p:spPr>
          <a:xfrm>
            <a:off x="1600200" y="6513670"/>
            <a:ext cx="3907464" cy="274320"/>
          </a:xfrm>
        </p:spPr>
        <p:txBody>
          <a:bodyPr vert="horz" rtlCol="0"/>
          <a:lstStyle>
            <a:extLst/>
          </a:lstStyle>
          <a:p>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Espace réservé du contenu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Espace réservé du contenu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Espace réservé de la date 4"/>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a:xfrm>
            <a:off x="8641080" y="6514568"/>
            <a:ext cx="464288" cy="274320"/>
          </a:xfrm>
        </p:spPr>
        <p:txBody>
          <a:bodyPr/>
          <a:lstStyle>
            <a:extLst/>
          </a:lstStyle>
          <a:p>
            <a:fld id="{224C1EA1-6A54-4C8C-BCA8-7BD6C67B829D}" type="slidenum">
              <a:rPr lang="fr-FR" smtClean="0"/>
              <a:pPr/>
              <a:t>‹N›</a:t>
            </a:fld>
            <a:endParaRPr lang="fr-F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re 1"/>
          <p:cNvSpPr>
            <a:spLocks noGrp="1"/>
          </p:cNvSpPr>
          <p:nvPr>
            <p:ph type="title"/>
          </p:nvPr>
        </p:nvSpPr>
        <p:spPr>
          <a:xfrm>
            <a:off x="457200" y="251948"/>
            <a:ext cx="8229600" cy="1143000"/>
          </a:xfrm>
        </p:spPr>
        <p:txBody>
          <a:bodyPr anchor="b"/>
          <a:lstStyle>
            <a:lvl1pPr>
              <a:defRPr/>
            </a:lvl1pPr>
            <a:extLst/>
          </a:lstStyle>
          <a:p>
            <a:r>
              <a:rPr kumimoji="0" lang="it-IT" smtClean="0"/>
              <a:t>Fare clic per modificare lo stile del titolo</a:t>
            </a:r>
            <a:endParaRPr kumimoji="0" lang="en-US"/>
          </a:p>
        </p:txBody>
      </p:sp>
      <p:sp>
        <p:nvSpPr>
          <p:cNvPr id="3" name="Espace réservé du texte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Espace réservé du texte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Espace réservé du contenu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Espace réservé du contenu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Espace réservé de la date 6"/>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a:xfrm>
            <a:off x="8641080" y="6514568"/>
            <a:ext cx="464288" cy="274320"/>
          </a:xfrm>
        </p:spPr>
        <p:txBody>
          <a:bodyPr/>
          <a:lstStyle>
            <a:extLst/>
          </a:lstStyle>
          <a:p>
            <a:fld id="{224C1EA1-6A54-4C8C-BCA8-7BD6C67B829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53218"/>
            <a:ext cx="8229600" cy="1143000"/>
          </a:xfrm>
        </p:spPr>
        <p:txBody>
          <a:bodyPr/>
          <a:lstStyle>
            <a:extLst/>
          </a:lstStyle>
          <a:p>
            <a:r>
              <a:rPr kumimoji="0" lang="it-IT" smtClean="0"/>
              <a:t>Fare clic per modificare lo stile del titolo</a:t>
            </a:r>
            <a:endParaRPr kumimoji="0" lang="en-US"/>
          </a:p>
        </p:txBody>
      </p:sp>
      <p:sp>
        <p:nvSpPr>
          <p:cNvPr id="3" name="Espace réservé de la date 2"/>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224C1EA1-6A54-4C8C-BCA8-7BD6C67B829D}" type="slidenum">
              <a:rPr lang="fr-FR" smtClean="0"/>
              <a:pPr/>
              <a:t>‹N›</a:t>
            </a:fld>
            <a:endParaRPr lang="fr-F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extLst/>
          </a:lstStyle>
          <a:p>
            <a:fld id="{DF902997-B460-42EB-8DC0-7ACD895AB19E}" type="datetimeFigureOut">
              <a:rPr lang="fr-FR" smtClean="0"/>
              <a:pPr/>
              <a:t>18/09/2015</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224C1EA1-6A54-4C8C-BCA8-7BD6C67B829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4963136" y="304800"/>
            <a:ext cx="3931920" cy="762000"/>
          </a:xfrm>
        </p:spPr>
        <p:txBody>
          <a:bodyPr anchor="b"/>
          <a:lstStyle>
            <a:lvl1pPr marL="0" algn="r">
              <a:buNone/>
              <a:defRPr sz="2000" b="1"/>
            </a:lvl1pPr>
            <a:extLst/>
          </a:lstStyle>
          <a:p>
            <a:r>
              <a:rPr kumimoji="0" lang="it-IT" smtClean="0"/>
              <a:t>Fare clic per modificare lo stile del titolo</a:t>
            </a:r>
            <a:endParaRPr kumimoji="0" lang="en-US"/>
          </a:p>
        </p:txBody>
      </p:sp>
      <p:sp>
        <p:nvSpPr>
          <p:cNvPr id="3" name="Espace réservé du texte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Espace réservé du contenu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9" name="Espace réservé de la date 8"/>
          <p:cNvSpPr>
            <a:spLocks noGrp="1"/>
          </p:cNvSpPr>
          <p:nvPr>
            <p:ph type="dt" sz="half" idx="10"/>
          </p:nvPr>
        </p:nvSpPr>
        <p:spPr>
          <a:xfrm>
            <a:off x="5562600" y="6513670"/>
            <a:ext cx="3002280" cy="274320"/>
          </a:xfrm>
        </p:spPr>
        <p:txBody>
          <a:bodyPr vert="horz" rtlCol="0"/>
          <a:lstStyle>
            <a:extLst/>
          </a:lstStyle>
          <a:p>
            <a:fld id="{DF902997-B460-42EB-8DC0-7ACD895AB19E}" type="datetimeFigureOut">
              <a:rPr lang="fr-FR" smtClean="0"/>
              <a:pPr/>
              <a:t>18/09/2015</a:t>
            </a:fld>
            <a:endParaRPr lang="fr-FR"/>
          </a:p>
        </p:txBody>
      </p:sp>
      <p:sp>
        <p:nvSpPr>
          <p:cNvPr id="10" name="Espace réservé du numéro de diapositive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24C1EA1-6A54-4C8C-BCA8-7BD6C67B829D}" type="slidenum">
              <a:rPr lang="fr-FR" smtClean="0"/>
              <a:pPr/>
              <a:t>‹N›</a:t>
            </a:fld>
            <a:endParaRPr lang="fr-FR"/>
          </a:p>
        </p:txBody>
      </p:sp>
      <p:sp>
        <p:nvSpPr>
          <p:cNvPr id="11" name="Espace réservé du pied de page 10"/>
          <p:cNvSpPr>
            <a:spLocks noGrp="1"/>
          </p:cNvSpPr>
          <p:nvPr>
            <p:ph type="ftr" sz="quarter" idx="12"/>
          </p:nvPr>
        </p:nvSpPr>
        <p:spPr>
          <a:xfrm>
            <a:off x="1600200" y="6513670"/>
            <a:ext cx="3907464" cy="274320"/>
          </a:xfrm>
        </p:spPr>
        <p:txBody>
          <a:bodyPr vert="horz" rtlCol="0"/>
          <a:lstStyle>
            <a:extLst/>
          </a:lstStyle>
          <a:p>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3040443" y="4724400"/>
            <a:ext cx="5486400" cy="664536"/>
          </a:xfrm>
        </p:spPr>
        <p:txBody>
          <a:bodyPr anchor="b"/>
          <a:lstStyle>
            <a:lvl1pPr marL="0" algn="r">
              <a:buNone/>
              <a:defRPr sz="2000" b="1"/>
            </a:lvl1pPr>
            <a:extLst/>
          </a:lstStyle>
          <a:p>
            <a:r>
              <a:rPr kumimoji="0" lang="it-IT" smtClean="0"/>
              <a:t>Fare clic per modificare lo stile del titolo</a:t>
            </a:r>
            <a:endParaRPr kumimoji="0" lang="en-US"/>
          </a:p>
        </p:txBody>
      </p:sp>
      <p:sp>
        <p:nvSpPr>
          <p:cNvPr id="4" name="Espace réservé du texte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
        <p:nvSpPr>
          <p:cNvPr id="13" name="Espace réservé pour une image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it-IT" smtClean="0">
                <a:solidFill>
                  <a:schemeClr val="lt1"/>
                </a:solidFill>
                <a:latin typeface="+mn-lt"/>
                <a:ea typeface="+mn-ea"/>
                <a:cs typeface="+mn-cs"/>
              </a:rPr>
              <a:t>Fare clic sull'icona per inserire un'immagine</a:t>
            </a:r>
            <a:endParaRPr kumimoji="0" lang="en-US" dirty="0">
              <a:solidFill>
                <a:schemeClr val="lt1"/>
              </a:solidFill>
              <a:latin typeface="+mn-lt"/>
              <a:ea typeface="+mn-ea"/>
              <a:cs typeface="+mn-cs"/>
            </a:endParaRPr>
          </a:p>
        </p:txBody>
      </p:sp>
      <p:sp>
        <p:nvSpPr>
          <p:cNvPr id="8" name="Espace réservé de la date 7"/>
          <p:cNvSpPr>
            <a:spLocks noGrp="1"/>
          </p:cNvSpPr>
          <p:nvPr>
            <p:ph type="dt" sz="half" idx="10"/>
          </p:nvPr>
        </p:nvSpPr>
        <p:spPr>
          <a:xfrm>
            <a:off x="5562600" y="6509004"/>
            <a:ext cx="3002280" cy="274320"/>
          </a:xfrm>
        </p:spPr>
        <p:txBody>
          <a:bodyPr vert="horz" rtlCol="0"/>
          <a:lstStyle>
            <a:extLst/>
          </a:lstStyle>
          <a:p>
            <a:fld id="{DF902997-B460-42EB-8DC0-7ACD895AB19E}" type="datetimeFigureOut">
              <a:rPr lang="fr-FR" smtClean="0"/>
              <a:pPr/>
              <a:t>18/09/2015</a:t>
            </a:fld>
            <a:endParaRPr lang="fr-FR"/>
          </a:p>
        </p:txBody>
      </p:sp>
      <p:sp>
        <p:nvSpPr>
          <p:cNvPr id="9" name="Espace réservé du numéro de diapositive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24C1EA1-6A54-4C8C-BCA8-7BD6C67B829D}" type="slidenum">
              <a:rPr lang="fr-FR" smtClean="0"/>
              <a:pPr/>
              <a:t>‹N›</a:t>
            </a:fld>
            <a:endParaRPr lang="fr-FR"/>
          </a:p>
        </p:txBody>
      </p:sp>
      <p:sp>
        <p:nvSpPr>
          <p:cNvPr id="10" name="Espace réservé du pied de page 9"/>
          <p:cNvSpPr>
            <a:spLocks noGrp="1"/>
          </p:cNvSpPr>
          <p:nvPr>
            <p:ph type="ftr" sz="quarter" idx="12"/>
          </p:nvPr>
        </p:nvSpPr>
        <p:spPr>
          <a:xfrm>
            <a:off x="1600200" y="6509004"/>
            <a:ext cx="3907464" cy="274320"/>
          </a:xfrm>
        </p:spPr>
        <p:txBody>
          <a:bodyPr vert="horz" rtlCol="0"/>
          <a:lstStyle>
            <a:extLst/>
          </a:lstStyle>
          <a:p>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Arrondir un rectangle avec un coin diagonal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Espace réservé du pied de page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fr-FR"/>
          </a:p>
        </p:txBody>
      </p:sp>
      <p:sp>
        <p:nvSpPr>
          <p:cNvPr id="14" name="Espace réservé de la date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DF902997-B460-42EB-8DC0-7ACD895AB19E}" type="datetimeFigureOut">
              <a:rPr lang="fr-FR" smtClean="0"/>
              <a:pPr/>
              <a:t>18/09/2015</a:t>
            </a:fld>
            <a:endParaRPr lang="fr-FR"/>
          </a:p>
        </p:txBody>
      </p:sp>
      <p:sp>
        <p:nvSpPr>
          <p:cNvPr id="23" name="Espace réservé du numéro de diapositive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24C1EA1-6A54-4C8C-BCA8-7BD6C67B829D}" type="slidenum">
              <a:rPr lang="fr-FR" smtClean="0"/>
              <a:pPr/>
              <a:t>‹N›</a:t>
            </a:fld>
            <a:endParaRPr lang="fr-FR"/>
          </a:p>
        </p:txBody>
      </p:sp>
      <p:sp>
        <p:nvSpPr>
          <p:cNvPr id="22" name="Espace réservé du titre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presa mattei rimini log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3768" y="1844824"/>
            <a:ext cx="4357688" cy="2857500"/>
          </a:xfrm>
          <a:prstGeom prst="rect">
            <a:avLst/>
          </a:prstGeom>
          <a:noFill/>
          <a:ln>
            <a:noFill/>
          </a:ln>
        </p:spPr>
      </p:pic>
    </p:spTree>
  </p:cSld>
  <p:clrMapOvr>
    <a:masterClrMapping/>
  </p:clrMapOvr>
  <p:transition advTm="2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0528" y="476672"/>
            <a:ext cx="8856984" cy="720080"/>
          </a:xfrm>
        </p:spPr>
        <p:txBody>
          <a:bodyPr>
            <a:normAutofit fontScale="90000"/>
          </a:bodyPr>
          <a:lstStyle/>
          <a:p>
            <a:r>
              <a:rPr lang="it-IT" sz="3600" i="1" dirty="0" smtClean="0">
                <a:latin typeface="Times New Roman" pitchFamily="18" charset="0"/>
                <a:cs typeface="Times New Roman" pitchFamily="18" charset="0"/>
              </a:rPr>
              <a:t>Une équipe à </a:t>
            </a:r>
            <a:r>
              <a:rPr lang="it-IT" sz="3600" i="1" dirty="0" err="1" smtClean="0">
                <a:latin typeface="Times New Roman" pitchFamily="18" charset="0"/>
                <a:cs typeface="Times New Roman" pitchFamily="18" charset="0"/>
              </a:rPr>
              <a:t>votre</a:t>
            </a:r>
            <a:r>
              <a:rPr lang="it-IT" sz="3600" i="1" dirty="0">
                <a:latin typeface="Times New Roman" pitchFamily="18" charset="0"/>
                <a:cs typeface="Times New Roman" pitchFamily="18" charset="0"/>
              </a:rPr>
              <a:t> service </a:t>
            </a:r>
            <a:r>
              <a:rPr lang="it-IT" sz="3600" i="1" dirty="0" err="1">
                <a:latin typeface="Times New Roman" pitchFamily="18" charset="0"/>
                <a:cs typeface="Times New Roman" pitchFamily="18" charset="0"/>
              </a:rPr>
              <a:t>depuis</a:t>
            </a:r>
            <a:r>
              <a:rPr lang="it-IT" sz="3600" i="1" dirty="0">
                <a:latin typeface="Times New Roman" pitchFamily="18" charset="0"/>
                <a:cs typeface="Times New Roman" pitchFamily="18" charset="0"/>
              </a:rPr>
              <a:t> </a:t>
            </a:r>
            <a:r>
              <a:rPr lang="it-IT" sz="3600" i="1" dirty="0" err="1">
                <a:latin typeface="Times New Roman" pitchFamily="18" charset="0"/>
                <a:cs typeface="Times New Roman" pitchFamily="18" charset="0"/>
              </a:rPr>
              <a:t>cinquante</a:t>
            </a:r>
            <a:r>
              <a:rPr lang="it-IT" sz="3600" i="1" dirty="0">
                <a:latin typeface="Times New Roman" pitchFamily="18" charset="0"/>
                <a:cs typeface="Times New Roman" pitchFamily="18" charset="0"/>
              </a:rPr>
              <a:t> </a:t>
            </a:r>
            <a:r>
              <a:rPr lang="it-IT" sz="3600" i="1" dirty="0" err="1" smtClean="0">
                <a:latin typeface="Times New Roman" pitchFamily="18" charset="0"/>
                <a:cs typeface="Times New Roman" pitchFamily="18" charset="0"/>
              </a:rPr>
              <a:t>ans</a:t>
            </a:r>
            <a:r>
              <a:rPr lang="it-IT" sz="3600" i="1" dirty="0" smtClean="0">
                <a:latin typeface="Times New Roman" pitchFamily="18" charset="0"/>
                <a:cs typeface="Times New Roman" pitchFamily="18" charset="0"/>
              </a:rPr>
              <a:t> </a:t>
            </a:r>
            <a:endParaRPr lang="fr-FR" sz="3600" i="1" dirty="0">
              <a:latin typeface="Times New Roman" pitchFamily="18" charset="0"/>
              <a:cs typeface="Times New Roman" pitchFamily="18" charset="0"/>
            </a:endParaRPr>
          </a:p>
        </p:txBody>
      </p:sp>
      <p:sp>
        <p:nvSpPr>
          <p:cNvPr id="3" name="Espace réservé du contenu 2"/>
          <p:cNvSpPr>
            <a:spLocks noGrp="1"/>
          </p:cNvSpPr>
          <p:nvPr>
            <p:ph idx="1"/>
          </p:nvPr>
        </p:nvSpPr>
        <p:spPr>
          <a:xfrm>
            <a:off x="500034" y="2204864"/>
            <a:ext cx="8229600" cy="3892711"/>
          </a:xfrm>
        </p:spPr>
        <p:txBody>
          <a:bodyPr>
            <a:noAutofit/>
          </a:bodyPr>
          <a:lstStyle/>
          <a:p>
            <a:pPr algn="just"/>
            <a:r>
              <a:rPr lang="fr-FR" sz="2400" i="1" dirty="0" smtClean="0">
                <a:latin typeface="Times New Roman" pitchFamily="18" charset="0"/>
                <a:cs typeface="Times New Roman" pitchFamily="18" charset="0"/>
              </a:rPr>
              <a:t>L’Entreprise MATTEI est composée de près de </a:t>
            </a:r>
            <a:r>
              <a:rPr lang="it-IT" sz="2400" b="1" i="1" dirty="0" smtClean="0">
                <a:latin typeface="Times New Roman" pitchFamily="18" charset="0"/>
                <a:cs typeface="Times New Roman" pitchFamily="18" charset="0"/>
              </a:rPr>
              <a:t>40 </a:t>
            </a:r>
            <a:r>
              <a:rPr lang="it-IT" sz="2400" b="1" i="1" dirty="0" err="1" smtClean="0">
                <a:latin typeface="Times New Roman" pitchFamily="18" charset="0"/>
                <a:cs typeface="Times New Roman" pitchFamily="18" charset="0"/>
              </a:rPr>
              <a:t>personnes</a:t>
            </a:r>
            <a:r>
              <a:rPr lang="it-IT" sz="2400" b="1" i="1" dirty="0" smtClean="0">
                <a:latin typeface="Times New Roman" pitchFamily="18" charset="0"/>
                <a:cs typeface="Times New Roman" pitchFamily="18" charset="0"/>
              </a:rPr>
              <a:t>, </a:t>
            </a:r>
            <a:r>
              <a:rPr lang="fr-FR" sz="2400" i="1" dirty="0" smtClean="0">
                <a:latin typeface="Times New Roman" pitchFamily="18" charset="0"/>
                <a:cs typeface="Times New Roman" pitchFamily="18" charset="0"/>
              </a:rPr>
              <a:t>entre les administratifs, la </a:t>
            </a:r>
            <a:r>
              <a:rPr lang="it-IT" sz="2400" i="1" dirty="0" err="1" smtClean="0">
                <a:latin typeface="Times New Roman" pitchFamily="18" charset="0"/>
                <a:cs typeface="Times New Roman" pitchFamily="18" charset="0"/>
              </a:rPr>
              <a:t>gestion</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des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chantiers</a:t>
            </a:r>
            <a:r>
              <a:rPr lang="it-IT" sz="2400" i="1" dirty="0" smtClean="0">
                <a:latin typeface="Times New Roman" pitchFamily="18" charset="0"/>
                <a:cs typeface="Times New Roman" pitchFamily="18" charset="0"/>
              </a:rPr>
              <a:t> et </a:t>
            </a:r>
            <a:r>
              <a:rPr lang="it-IT" sz="2400" i="1" dirty="0" err="1" smtClean="0">
                <a:latin typeface="Times New Roman" pitchFamily="18" charset="0"/>
                <a:cs typeface="Times New Roman" pitchFamily="18" charset="0"/>
              </a:rPr>
              <a:t>autres</a:t>
            </a:r>
            <a:r>
              <a:rPr lang="it-IT" sz="2400" i="1" dirty="0" smtClean="0">
                <a:latin typeface="Times New Roman" pitchFamily="18" charset="0"/>
                <a:cs typeface="Times New Roman" pitchFamily="18" charset="0"/>
              </a:rPr>
              <a:t>. L’</a:t>
            </a:r>
            <a:r>
              <a:rPr lang="it-IT" sz="2400" i="1" dirty="0" err="1" smtClean="0">
                <a:latin typeface="Times New Roman" pitchFamily="18" charset="0"/>
                <a:cs typeface="Times New Roman" pitchFamily="18" charset="0"/>
              </a:rPr>
              <a:t>Entreprise</a:t>
            </a:r>
            <a:r>
              <a:rPr lang="it-IT" sz="2400" i="1" dirty="0" smtClean="0">
                <a:latin typeface="Times New Roman" pitchFamily="18" charset="0"/>
                <a:cs typeface="Times New Roman" pitchFamily="18" charset="0"/>
              </a:rPr>
              <a:t> est </a:t>
            </a:r>
            <a:r>
              <a:rPr lang="it-IT" sz="2400" i="1" dirty="0" err="1" smtClean="0">
                <a:latin typeface="Times New Roman" pitchFamily="18" charset="0"/>
                <a:cs typeface="Times New Roman" pitchFamily="18" charset="0"/>
              </a:rPr>
              <a:t>aussi</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composée</a:t>
            </a:r>
            <a:r>
              <a:rPr lang="fr-FR" sz="2400" i="1" dirty="0">
                <a:latin typeface="Times New Roman" panose="02020603050405020304" pitchFamily="18" charset="0"/>
                <a:cs typeface="Times New Roman" panose="02020603050405020304" pitchFamily="18" charset="0"/>
              </a:rPr>
              <a:t> de </a:t>
            </a:r>
            <a:r>
              <a:rPr lang="fr-FR" sz="2400" i="1" dirty="0" smtClean="0">
                <a:latin typeface="Times New Roman" panose="02020603050405020304" pitchFamily="18" charset="0"/>
                <a:cs typeface="Times New Roman" panose="02020603050405020304" pitchFamily="18" charset="0"/>
              </a:rPr>
              <a:t>différents éléments qui </a:t>
            </a:r>
            <a:r>
              <a:rPr lang="fr-FR" sz="2400" i="1" dirty="0">
                <a:latin typeface="Times New Roman" panose="02020603050405020304" pitchFamily="18" charset="0"/>
                <a:cs typeface="Times New Roman" panose="02020603050405020304" pitchFamily="18" charset="0"/>
              </a:rPr>
              <a:t>ont des rôles spécifiques: ces </a:t>
            </a:r>
            <a:r>
              <a:rPr lang="fr-FR" sz="2400" i="1" dirty="0" smtClean="0">
                <a:latin typeface="Times New Roman" panose="02020603050405020304" pitchFamily="18" charset="0"/>
                <a:cs typeface="Times New Roman" panose="02020603050405020304" pitchFamily="18" charset="0"/>
              </a:rPr>
              <a:t>éléments </a:t>
            </a:r>
            <a:r>
              <a:rPr lang="fr-FR" sz="2400" i="1" dirty="0">
                <a:latin typeface="Times New Roman" panose="02020603050405020304" pitchFamily="18" charset="0"/>
                <a:cs typeface="Times New Roman" panose="02020603050405020304" pitchFamily="18" charset="0"/>
              </a:rPr>
              <a:t>dépendent </a:t>
            </a:r>
            <a:r>
              <a:rPr lang="fr-FR" sz="2400" i="1" dirty="0" smtClean="0">
                <a:latin typeface="Times New Roman" panose="02020603050405020304" pitchFamily="18" charset="0"/>
                <a:cs typeface="Times New Roman" panose="02020603050405020304" pitchFamily="18" charset="0"/>
              </a:rPr>
              <a:t>les uns</a:t>
            </a:r>
            <a:r>
              <a:rPr lang="fr-FR" sz="2400" i="1" dirty="0">
                <a:latin typeface="Times New Roman" panose="02020603050405020304" pitchFamily="18" charset="0"/>
                <a:cs typeface="Times New Roman" panose="02020603050405020304" pitchFamily="18" charset="0"/>
              </a:rPr>
              <a:t> </a:t>
            </a:r>
            <a:r>
              <a:rPr lang="fr-FR" sz="2400" i="1" dirty="0" smtClean="0">
                <a:latin typeface="Times New Roman" panose="02020603050405020304" pitchFamily="18" charset="0"/>
                <a:cs typeface="Times New Roman" panose="02020603050405020304" pitchFamily="18" charset="0"/>
              </a:rPr>
              <a:t>des</a:t>
            </a:r>
            <a:r>
              <a:rPr lang="fr-FR" sz="2400" i="1" dirty="0">
                <a:latin typeface="Times New Roman" panose="02020603050405020304" pitchFamily="18" charset="0"/>
                <a:cs typeface="Times New Roman" panose="02020603050405020304" pitchFamily="18" charset="0"/>
              </a:rPr>
              <a:t> </a:t>
            </a:r>
            <a:r>
              <a:rPr lang="fr-FR" sz="2400" i="1" dirty="0" smtClean="0">
                <a:latin typeface="Times New Roman" panose="02020603050405020304" pitchFamily="18" charset="0"/>
                <a:cs typeface="Times New Roman" panose="02020603050405020304" pitchFamily="18" charset="0"/>
              </a:rPr>
              <a:t>autres </a:t>
            </a:r>
            <a:r>
              <a:rPr lang="fr-FR" sz="2400" i="1" dirty="0">
                <a:latin typeface="Times New Roman" panose="02020603050405020304" pitchFamily="18" charset="0"/>
                <a:cs typeface="Times New Roman" panose="02020603050405020304" pitchFamily="18" charset="0"/>
              </a:rPr>
              <a:t>dans un dense entrelacement de contacts </a:t>
            </a:r>
            <a:r>
              <a:rPr lang="fr-FR" sz="2400" i="1" dirty="0" smtClean="0">
                <a:latin typeface="Times New Roman" panose="02020603050405020304" pitchFamily="18" charset="0"/>
                <a:cs typeface="Times New Roman" panose="02020603050405020304" pitchFamily="18" charset="0"/>
              </a:rPr>
              <a:t>qui rendent l’aspect opérationnel et organisationnel des chantiers plus flexible et efficient, tout en éliminant certaines contraintes dues au secteur d’activité.</a:t>
            </a:r>
            <a:endParaRPr lang="fr-FR" sz="2400" i="1" dirty="0">
              <a:latin typeface="Times New Roman" pitchFamily="18" charset="0"/>
              <a:cs typeface="Times New Roman" pitchFamily="18" charset="0"/>
            </a:endParaRPr>
          </a:p>
        </p:txBody>
      </p:sp>
    </p:spTree>
  </p:cSld>
  <p:clrMapOvr>
    <a:masterClrMapping/>
  </p:clrMapOvr>
  <p:transition spd="med" advTm="5000">
    <p:wheel spokes="3"/>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tretch>
            <a:fillRect/>
          </a:stretch>
        </p:blipFill>
        <p:spPr bwMode="auto">
          <a:xfrm>
            <a:off x="2500298" y="4429132"/>
            <a:ext cx="3276600" cy="2200275"/>
          </a:xfrm>
          <a:prstGeom prst="rect">
            <a:avLst/>
          </a:prstGeom>
          <a:ln>
            <a:noFill/>
          </a:ln>
          <a:effectLst>
            <a:softEdge rad="112500"/>
          </a:effectLst>
        </p:spPr>
      </p:pic>
      <p:pic>
        <p:nvPicPr>
          <p:cNvPr id="4099" name="Picture 3"/>
          <p:cNvPicPr>
            <a:picLocks noChangeAspect="1" noChangeArrowheads="1"/>
          </p:cNvPicPr>
          <p:nvPr/>
        </p:nvPicPr>
        <p:blipFill>
          <a:blip r:embed="rId3"/>
          <a:srcRect/>
          <a:stretch>
            <a:fillRect/>
          </a:stretch>
        </p:blipFill>
        <p:spPr bwMode="auto">
          <a:xfrm>
            <a:off x="1142976" y="857232"/>
            <a:ext cx="6562725" cy="3409950"/>
          </a:xfrm>
          <a:prstGeom prst="rect">
            <a:avLst/>
          </a:prstGeom>
          <a:ln>
            <a:noFill/>
          </a:ln>
          <a:effectLst>
            <a:softEdge rad="112500"/>
          </a:effectLst>
        </p:spPr>
      </p:pic>
    </p:spTree>
  </p:cSld>
  <p:clrMapOvr>
    <a:masterClrMapping/>
  </p:clrMapOvr>
  <p:transition advTm="2000">
    <p:whee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643182"/>
            <a:ext cx="8229600" cy="1857388"/>
          </a:xfrm>
        </p:spPr>
        <p:txBody>
          <a:bodyPr>
            <a:normAutofit/>
          </a:bodyPr>
          <a:lstStyle/>
          <a:p>
            <a:pPr algn="just"/>
            <a:r>
              <a:rPr lang="it-IT" i="1" dirty="0" smtClean="0">
                <a:latin typeface="Times New Roman" pitchFamily="18" charset="0"/>
                <a:cs typeface="Times New Roman" pitchFamily="18" charset="0"/>
              </a:rPr>
              <a:t>“Le secret de </a:t>
            </a:r>
            <a:r>
              <a:rPr lang="it-IT" i="1" dirty="0" err="1" smtClean="0">
                <a:latin typeface="Times New Roman" pitchFamily="18" charset="0"/>
                <a:cs typeface="Times New Roman" pitchFamily="18" charset="0"/>
              </a:rPr>
              <a:t>notre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succès</a:t>
            </a:r>
            <a:r>
              <a:rPr lang="it-IT" i="1" dirty="0" smtClean="0">
                <a:latin typeface="Times New Roman" pitchFamily="18" charset="0"/>
                <a:cs typeface="Times New Roman" pitchFamily="18" charset="0"/>
              </a:rPr>
              <a:t> c’est </a:t>
            </a:r>
            <a:r>
              <a:rPr lang="it-IT" i="1" dirty="0" err="1" smtClean="0">
                <a:latin typeface="Times New Roman" pitchFamily="18" charset="0"/>
                <a:cs typeface="Times New Roman" pitchFamily="18" charset="0"/>
              </a:rPr>
              <a:t>aussi</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notre</a:t>
            </a:r>
            <a:r>
              <a:rPr lang="it-IT" i="1" dirty="0" smtClean="0">
                <a:latin typeface="Times New Roman" pitchFamily="18" charset="0"/>
                <a:cs typeface="Times New Roman" pitchFamily="18" charset="0"/>
              </a:rPr>
              <a:t> façon de </a:t>
            </a:r>
            <a:r>
              <a:rPr lang="it-IT" i="1" dirty="0" err="1" smtClean="0">
                <a:latin typeface="Times New Roman" pitchFamily="18" charset="0"/>
                <a:cs typeface="Times New Roman" pitchFamily="18" charset="0"/>
              </a:rPr>
              <a:t>porter</a:t>
            </a:r>
            <a:r>
              <a:rPr lang="it-IT" i="1" dirty="0" smtClean="0">
                <a:latin typeface="Times New Roman" pitchFamily="18" charset="0"/>
                <a:cs typeface="Times New Roman" pitchFamily="18" charset="0"/>
              </a:rPr>
              <a:t> à terme nos </a:t>
            </a:r>
            <a:r>
              <a:rPr lang="it-IT" i="1" dirty="0" err="1" smtClean="0">
                <a:latin typeface="Times New Roman" pitchFamily="18" charset="0"/>
                <a:cs typeface="Times New Roman" pitchFamily="18" charset="0"/>
              </a:rPr>
              <a:t>engagements</a:t>
            </a:r>
            <a:r>
              <a:rPr lang="it-IT" i="1" dirty="0" smtClean="0">
                <a:latin typeface="Times New Roman" pitchFamily="18" charset="0"/>
                <a:cs typeface="Times New Roman" pitchFamily="18" charset="0"/>
              </a:rPr>
              <a:t>”</a:t>
            </a:r>
            <a:endParaRPr lang="fr-FR" dirty="0">
              <a:latin typeface="Times New Roman" pitchFamily="18" charset="0"/>
              <a:cs typeface="Times New Roman" pitchFamily="18" charset="0"/>
            </a:endParaRPr>
          </a:p>
        </p:txBody>
      </p:sp>
    </p:spTree>
  </p:cSld>
  <p:clrMapOvr>
    <a:masterClrMapping/>
  </p:clrMapOvr>
  <p:transition spd="med" advTm="5000">
    <p:wheel spokes="8"/>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988840"/>
            <a:ext cx="8229600" cy="4180173"/>
          </a:xfrm>
        </p:spPr>
        <p:txBody>
          <a:bodyPr>
            <a:normAutofit/>
          </a:bodyPr>
          <a:lstStyle/>
          <a:p>
            <a:pPr algn="just"/>
            <a:r>
              <a:rPr lang="fr-FR" i="1" dirty="0" smtClean="0">
                <a:latin typeface="Times New Roman" pitchFamily="18" charset="0"/>
                <a:cs typeface="Times New Roman" pitchFamily="18" charset="0"/>
              </a:rPr>
              <a:t>L’Entreprise Mattei gère tous les marchés de la même  manière,  que ce soit des petits ou des grands travaux</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exprimant</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ainsi</a:t>
            </a:r>
            <a:r>
              <a:rPr lang="it-IT" i="1" dirty="0" smtClean="0">
                <a:latin typeface="Times New Roman" pitchFamily="18" charset="0"/>
                <a:cs typeface="Times New Roman" pitchFamily="18" charset="0"/>
              </a:rPr>
              <a:t> un </a:t>
            </a:r>
            <a:r>
              <a:rPr lang="it-IT" i="1" dirty="0" err="1" smtClean="0">
                <a:latin typeface="Times New Roman" pitchFamily="18" charset="0"/>
                <a:cs typeface="Times New Roman" pitchFamily="18" charset="0"/>
              </a:rPr>
              <a:t>certain</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savoir</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faire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jusqu’à</a:t>
            </a:r>
            <a:r>
              <a:rPr lang="it-IT" i="1" dirty="0" smtClean="0">
                <a:latin typeface="Times New Roman" pitchFamily="18" charset="0"/>
                <a:cs typeface="Times New Roman" pitchFamily="18" charset="0"/>
              </a:rPr>
              <a:t> la </a:t>
            </a:r>
            <a:r>
              <a:rPr lang="it-IT" i="1" dirty="0" err="1" smtClean="0">
                <a:latin typeface="Times New Roman" pitchFamily="18" charset="0"/>
                <a:cs typeface="Times New Roman" pitchFamily="18" charset="0"/>
              </a:rPr>
              <a:t>réception</a:t>
            </a:r>
            <a:r>
              <a:rPr lang="it-IT" i="1" dirty="0" smtClean="0">
                <a:latin typeface="Times New Roman" pitchFamily="18" charset="0"/>
                <a:cs typeface="Times New Roman" pitchFamily="18" charset="0"/>
              </a:rPr>
              <a:t> finale </a:t>
            </a:r>
            <a:r>
              <a:rPr lang="it-IT" i="1" dirty="0" err="1" smtClean="0">
                <a:latin typeface="Times New Roman" pitchFamily="18" charset="0"/>
                <a:cs typeface="Times New Roman" pitchFamily="18" charset="0"/>
              </a:rPr>
              <a:t>des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travaux</a:t>
            </a:r>
            <a:r>
              <a:rPr lang="it-IT" i="1" dirty="0" smtClean="0">
                <a:latin typeface="Times New Roman" pitchFamily="18" charset="0"/>
                <a:cs typeface="Times New Roman" pitchFamily="18" charset="0"/>
              </a:rPr>
              <a:t> par le </a:t>
            </a:r>
            <a:r>
              <a:rPr lang="fr-FR" i="1" dirty="0">
                <a:latin typeface="Times New Roman" panose="02020603050405020304" pitchFamily="18" charset="0"/>
                <a:cs typeface="Times New Roman" panose="02020603050405020304" pitchFamily="18" charset="0"/>
              </a:rPr>
              <a:t>maître</a:t>
            </a:r>
            <a:r>
              <a:rPr lang="it-IT" i="1" dirty="0" smtClean="0">
                <a:latin typeface="Times New Roman" pitchFamily="18" charset="0"/>
                <a:cs typeface="Times New Roman" pitchFamily="18" charset="0"/>
              </a:rPr>
              <a:t> d’</a:t>
            </a:r>
            <a:r>
              <a:rPr lang="it-IT" i="1" dirty="0" err="1" smtClean="0">
                <a:latin typeface="Times New Roman" pitchFamily="18" charset="0"/>
                <a:cs typeface="Times New Roman" pitchFamily="18" charset="0"/>
              </a:rPr>
              <a:t>ouvrage</a:t>
            </a:r>
            <a:r>
              <a:rPr lang="it-IT" i="1" dirty="0" smtClean="0">
                <a:latin typeface="Times New Roman" pitchFamily="18" charset="0"/>
                <a:cs typeface="Times New Roman" pitchFamily="18" charset="0"/>
              </a:rPr>
              <a:t>.</a:t>
            </a:r>
            <a:endParaRPr lang="fr-FR" i="1" dirty="0">
              <a:latin typeface="Times New Roman" pitchFamily="18" charset="0"/>
              <a:cs typeface="Times New Roman" pitchFamily="18" charset="0"/>
            </a:endParaRPr>
          </a:p>
        </p:txBody>
      </p:sp>
    </p:spTree>
  </p:cSld>
  <p:clrMapOvr>
    <a:masterClrMapping/>
  </p:clrMapOvr>
  <p:transition spd="med" advTm="5000">
    <p:split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0"/>
            <a:ext cx="7815812" cy="1143000"/>
          </a:xfrm>
        </p:spPr>
        <p:txBody>
          <a:bodyPr>
            <a:normAutofit fontScale="90000"/>
          </a:bodyPr>
          <a:lstStyle/>
          <a:p>
            <a:pPr algn="just"/>
            <a:r>
              <a:rPr lang="it-IT" sz="3600" i="1" dirty="0" err="1" smtClean="0">
                <a:latin typeface="Times New Roman" pitchFamily="18" charset="0"/>
                <a:cs typeface="Times New Roman" pitchFamily="18" charset="0"/>
              </a:rPr>
              <a:t>Travailler</a:t>
            </a:r>
            <a:r>
              <a:rPr lang="it-IT" sz="3600" i="1" dirty="0" smtClean="0">
                <a:latin typeface="Times New Roman" pitchFamily="18" charset="0"/>
                <a:cs typeface="Times New Roman" pitchFamily="18" charset="0"/>
              </a:rPr>
              <a:t> </a:t>
            </a:r>
            <a:r>
              <a:rPr lang="it-IT" sz="3600" i="1" dirty="0" err="1" smtClean="0">
                <a:latin typeface="Times New Roman" pitchFamily="18" charset="0"/>
                <a:cs typeface="Times New Roman" pitchFamily="18" charset="0"/>
              </a:rPr>
              <a:t>sur</a:t>
            </a:r>
            <a:r>
              <a:rPr lang="it-IT" sz="3600" i="1" dirty="0" smtClean="0">
                <a:latin typeface="Times New Roman" pitchFamily="18" charset="0"/>
                <a:cs typeface="Times New Roman" pitchFamily="18" charset="0"/>
              </a:rPr>
              <a:t> </a:t>
            </a:r>
            <a:r>
              <a:rPr lang="it-IT" sz="3600" i="1" dirty="0" err="1" smtClean="0">
                <a:latin typeface="Times New Roman" pitchFamily="18" charset="0"/>
                <a:cs typeface="Times New Roman" pitchFamily="18" charset="0"/>
              </a:rPr>
              <a:t>les</a:t>
            </a:r>
            <a:r>
              <a:rPr lang="it-IT" sz="3600" i="1" dirty="0" smtClean="0">
                <a:latin typeface="Times New Roman" pitchFamily="18" charset="0"/>
                <a:cs typeface="Times New Roman" pitchFamily="18" charset="0"/>
              </a:rPr>
              <a:t> </a:t>
            </a:r>
            <a:r>
              <a:rPr lang="it-IT" sz="3600" i="1" dirty="0" err="1" smtClean="0">
                <a:latin typeface="Times New Roman" pitchFamily="18" charset="0"/>
                <a:cs typeface="Times New Roman" pitchFamily="18" charset="0"/>
              </a:rPr>
              <a:t>chantiers</a:t>
            </a:r>
            <a:r>
              <a:rPr lang="it-IT" sz="3600" i="1" dirty="0" smtClean="0">
                <a:latin typeface="Times New Roman" pitchFamily="18" charset="0"/>
                <a:cs typeface="Times New Roman" pitchFamily="18" charset="0"/>
              </a:rPr>
              <a:t> en </a:t>
            </a:r>
            <a:r>
              <a:rPr lang="it-IT" sz="3600" i="1" dirty="0" err="1" smtClean="0">
                <a:latin typeface="Times New Roman" pitchFamily="18" charset="0"/>
                <a:cs typeface="Times New Roman" pitchFamily="18" charset="0"/>
              </a:rPr>
              <a:t>pleine</a:t>
            </a:r>
            <a:r>
              <a:rPr lang="it-IT" sz="3600" i="1" dirty="0" smtClean="0">
                <a:latin typeface="Times New Roman" pitchFamily="18" charset="0"/>
                <a:cs typeface="Times New Roman" pitchFamily="18" charset="0"/>
              </a:rPr>
              <a:t> </a:t>
            </a:r>
            <a:r>
              <a:rPr lang="it-IT" sz="3600" i="1" dirty="0" err="1" smtClean="0">
                <a:latin typeface="Times New Roman" pitchFamily="18" charset="0"/>
                <a:cs typeface="Times New Roman" pitchFamily="18" charset="0"/>
              </a:rPr>
              <a:t>sécurité</a:t>
            </a:r>
            <a:endParaRPr lang="fr-FR" sz="3600" i="1" dirty="0">
              <a:latin typeface="Times New Roman" pitchFamily="18" charset="0"/>
              <a:cs typeface="Times New Roman" pitchFamily="18" charset="0"/>
            </a:endParaRPr>
          </a:p>
        </p:txBody>
      </p:sp>
      <p:sp>
        <p:nvSpPr>
          <p:cNvPr id="3" name="Espace réservé du contenu 2"/>
          <p:cNvSpPr>
            <a:spLocks noGrp="1"/>
          </p:cNvSpPr>
          <p:nvPr>
            <p:ph idx="1"/>
          </p:nvPr>
        </p:nvSpPr>
        <p:spPr>
          <a:xfrm>
            <a:off x="357158" y="1500174"/>
            <a:ext cx="8229600" cy="5572164"/>
          </a:xfrm>
        </p:spPr>
        <p:txBody>
          <a:bodyPr>
            <a:noAutofit/>
          </a:bodyPr>
          <a:lstStyle/>
          <a:p>
            <a:pPr marL="0" indent="0" algn="just">
              <a:buNone/>
            </a:pPr>
            <a:r>
              <a:rPr lang="it-IT" sz="2800" i="1" dirty="0" err="1" smtClean="0">
                <a:latin typeface="Times New Roman" pitchFamily="18" charset="0"/>
                <a:cs typeface="Times New Roman" pitchFamily="18" charset="0"/>
              </a:rPr>
              <a:t>Nous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prétons</a:t>
            </a:r>
            <a:r>
              <a:rPr lang="it-IT" sz="2800" i="1" dirty="0" smtClean="0">
                <a:latin typeface="Times New Roman" pitchFamily="18" charset="0"/>
                <a:cs typeface="Times New Roman" pitchFamily="18" charset="0"/>
              </a:rPr>
              <a:t> une </a:t>
            </a:r>
            <a:r>
              <a:rPr lang="it-IT" sz="2800" i="1" dirty="0" err="1" smtClean="0">
                <a:latin typeface="Times New Roman" pitchFamily="18" charset="0"/>
                <a:cs typeface="Times New Roman" pitchFamily="18" charset="0"/>
              </a:rPr>
              <a:t>attention</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particulière</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dans</a:t>
            </a:r>
            <a:r>
              <a:rPr lang="it-IT" sz="2800" i="1" dirty="0" smtClean="0">
                <a:latin typeface="Times New Roman" pitchFamily="18" charset="0"/>
                <a:cs typeface="Times New Roman" pitchFamily="18" charset="0"/>
              </a:rPr>
              <a:t> le </a:t>
            </a:r>
            <a:r>
              <a:rPr lang="it-IT" sz="2800" i="1" dirty="0" err="1" smtClean="0">
                <a:latin typeface="Times New Roman" pitchFamily="18" charset="0"/>
                <a:cs typeface="Times New Roman" pitchFamily="18" charset="0"/>
              </a:rPr>
              <a:t>domaine</a:t>
            </a:r>
            <a:r>
              <a:rPr lang="it-IT" sz="2800" i="1" dirty="0" smtClean="0">
                <a:latin typeface="Times New Roman" pitchFamily="18" charset="0"/>
                <a:cs typeface="Times New Roman" pitchFamily="18" charset="0"/>
              </a:rPr>
              <a:t> de la </a:t>
            </a:r>
            <a:r>
              <a:rPr lang="it-IT" sz="2800" i="1" dirty="0" err="1" smtClean="0">
                <a:latin typeface="Times New Roman" pitchFamily="18" charset="0"/>
                <a:cs typeface="Times New Roman" pitchFamily="18" charset="0"/>
              </a:rPr>
              <a:t>sécurité</a:t>
            </a:r>
            <a:r>
              <a:rPr lang="it-IT" sz="2800" i="1" dirty="0">
                <a:latin typeface="Times New Roman" pitchFamily="18" charset="0"/>
                <a:cs typeface="Times New Roman" pitchFamily="18" charset="0"/>
              </a:rPr>
              <a:t>,</a:t>
            </a:r>
            <a:r>
              <a:rPr lang="it-IT" sz="2800" b="1" i="1" dirty="0" smtClean="0">
                <a:latin typeface="Times New Roman" pitchFamily="18" charset="0"/>
                <a:cs typeface="Times New Roman" pitchFamily="18" charset="0"/>
              </a:rPr>
              <a:t> </a:t>
            </a:r>
            <a:r>
              <a:rPr lang="it-IT" sz="2800" i="1" dirty="0" smtClean="0">
                <a:latin typeface="Times New Roman" pitchFamily="18" charset="0"/>
                <a:cs typeface="Times New Roman" pitchFamily="18" charset="0"/>
              </a:rPr>
              <a:t>la mise en </a:t>
            </a:r>
            <a:r>
              <a:rPr lang="it-IT" sz="2800" i="1" dirty="0" err="1" smtClean="0">
                <a:latin typeface="Times New Roman" pitchFamily="18" charset="0"/>
                <a:cs typeface="Times New Roman" pitchFamily="18" charset="0"/>
              </a:rPr>
              <a:t>sécurité</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chantiers</a:t>
            </a:r>
            <a:r>
              <a:rPr lang="it-IT" sz="2800" i="1" dirty="0" smtClean="0">
                <a:latin typeface="Times New Roman" pitchFamily="18" charset="0"/>
                <a:cs typeface="Times New Roman" pitchFamily="18" charset="0"/>
              </a:rPr>
              <a:t> est pour </a:t>
            </a:r>
            <a:r>
              <a:rPr lang="it-IT" sz="2800" i="1" dirty="0" err="1" smtClean="0">
                <a:latin typeface="Times New Roman" pitchFamily="18" charset="0"/>
                <a:cs typeface="Times New Roman" pitchFamily="18" charset="0"/>
              </a:rPr>
              <a:t>notre</a:t>
            </a:r>
            <a:r>
              <a:rPr lang="it-IT" sz="2800" i="1" dirty="0" smtClean="0">
                <a:latin typeface="Times New Roman" pitchFamily="18" charset="0"/>
                <a:cs typeface="Times New Roman" pitchFamily="18" charset="0"/>
              </a:rPr>
              <a:t> </a:t>
            </a:r>
            <a:r>
              <a:rPr lang="it-IT" sz="2800" i="1" dirty="0" err="1">
                <a:latin typeface="Times New Roman" pitchFamily="18" charset="0"/>
                <a:cs typeface="Times New Roman" pitchFamily="18" charset="0"/>
              </a:rPr>
              <a:t>e</a:t>
            </a:r>
            <a:r>
              <a:rPr lang="it-IT" sz="2800" i="1" dirty="0" err="1" smtClean="0">
                <a:latin typeface="Times New Roman" pitchFamily="18" charset="0"/>
                <a:cs typeface="Times New Roman" pitchFamily="18" charset="0"/>
              </a:rPr>
              <a:t>ntreprise</a:t>
            </a:r>
            <a:r>
              <a:rPr lang="it-IT" sz="2800" i="1" dirty="0" smtClean="0">
                <a:latin typeface="Times New Roman" pitchFamily="18" charset="0"/>
                <a:cs typeface="Times New Roman" pitchFamily="18" charset="0"/>
              </a:rPr>
              <a:t> une </a:t>
            </a:r>
            <a:r>
              <a:rPr lang="it-IT" sz="2800" i="1" dirty="0" err="1" smtClean="0">
                <a:latin typeface="Times New Roman" pitchFamily="18" charset="0"/>
                <a:cs typeface="Times New Roman" pitchFamily="18" charset="0"/>
              </a:rPr>
              <a:t>priorité</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absolue</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Nous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avons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accumulé</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beaucoup</a:t>
            </a:r>
            <a:r>
              <a:rPr lang="it-IT" sz="2800" i="1" dirty="0" smtClean="0">
                <a:latin typeface="Times New Roman" pitchFamily="18" charset="0"/>
                <a:cs typeface="Times New Roman" pitchFamily="18" charset="0"/>
              </a:rPr>
              <a:t> d’</a:t>
            </a:r>
            <a:r>
              <a:rPr lang="it-IT" sz="2800" i="1" dirty="0" err="1" smtClean="0">
                <a:latin typeface="Times New Roman" pitchFamily="18" charset="0"/>
                <a:cs typeface="Times New Roman" pitchFamily="18" charset="0"/>
              </a:rPr>
              <a:t>expériences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dans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notre</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secteur</a:t>
            </a:r>
            <a:r>
              <a:rPr lang="it-IT" sz="2800" i="1" dirty="0" smtClean="0">
                <a:latin typeface="Times New Roman" pitchFamily="18" charset="0"/>
                <a:cs typeface="Times New Roman" pitchFamily="18" charset="0"/>
              </a:rPr>
              <a:t> d’</a:t>
            </a:r>
            <a:r>
              <a:rPr lang="it-IT" sz="2800" i="1" dirty="0" err="1" smtClean="0">
                <a:latin typeface="Times New Roman" pitchFamily="18" charset="0"/>
                <a:cs typeface="Times New Roman" pitchFamily="18" charset="0"/>
              </a:rPr>
              <a:t>activité</a:t>
            </a:r>
            <a:r>
              <a:rPr lang="it-IT" sz="2800" i="1" dirty="0" smtClean="0">
                <a:latin typeface="Times New Roman" pitchFamily="18" charset="0"/>
                <a:cs typeface="Times New Roman" pitchFamily="18" charset="0"/>
              </a:rPr>
              <a:t>, non </a:t>
            </a:r>
            <a:r>
              <a:rPr lang="it-IT" sz="2800" i="1" dirty="0" err="1" smtClean="0">
                <a:latin typeface="Times New Roman" pitchFamily="18" charset="0"/>
                <a:cs typeface="Times New Roman" pitchFamily="18" charset="0"/>
              </a:rPr>
              <a:t>seulement</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au</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niveau</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opérationnel</a:t>
            </a:r>
            <a:r>
              <a:rPr lang="it-IT" sz="2800" i="1" dirty="0" smtClean="0">
                <a:latin typeface="Times New Roman" pitchFamily="18" charset="0"/>
                <a:cs typeface="Times New Roman" pitchFamily="18" charset="0"/>
              </a:rPr>
              <a:t>, mais </a:t>
            </a:r>
            <a:r>
              <a:rPr lang="it-IT" sz="2800" i="1" dirty="0" err="1" smtClean="0">
                <a:latin typeface="Times New Roman" pitchFamily="18" charset="0"/>
                <a:cs typeface="Times New Roman" pitchFamily="18" charset="0"/>
              </a:rPr>
              <a:t>aussi</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au</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niveau</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humain</a:t>
            </a:r>
            <a:r>
              <a:rPr lang="it-IT" sz="2800" i="1" dirty="0" smtClean="0">
                <a:latin typeface="Times New Roman" pitchFamily="18" charset="0"/>
                <a:cs typeface="Times New Roman" pitchFamily="18" charset="0"/>
              </a:rPr>
              <a:t>, et </a:t>
            </a:r>
            <a:r>
              <a:rPr lang="it-IT" sz="2800" i="1" dirty="0" err="1" smtClean="0">
                <a:latin typeface="Times New Roman" pitchFamily="18" charset="0"/>
                <a:cs typeface="Times New Roman" pitchFamily="18" charset="0"/>
              </a:rPr>
              <a:t>relationnel</a:t>
            </a:r>
            <a:r>
              <a:rPr lang="it-IT" sz="2800" i="1" dirty="0" smtClean="0">
                <a:latin typeface="Times New Roman" pitchFamily="18" charset="0"/>
                <a:cs typeface="Times New Roman" pitchFamily="18" charset="0"/>
              </a:rPr>
              <a:t>, qui </a:t>
            </a:r>
            <a:r>
              <a:rPr lang="it-IT" sz="2800" i="1" dirty="0" err="1" smtClean="0">
                <a:latin typeface="Times New Roman" pitchFamily="18" charset="0"/>
                <a:cs typeface="Times New Roman" pitchFamily="18" charset="0"/>
              </a:rPr>
              <a:t>nous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ont</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démontré</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comment</a:t>
            </a:r>
            <a:r>
              <a:rPr lang="it-IT" sz="2800" i="1" dirty="0" smtClean="0">
                <a:latin typeface="Times New Roman" pitchFamily="18" charset="0"/>
                <a:cs typeface="Times New Roman" pitchFamily="18" charset="0"/>
              </a:rPr>
              <a:t> un </a:t>
            </a:r>
            <a:r>
              <a:rPr lang="it-IT" sz="2800" i="1" dirty="0" err="1" smtClean="0">
                <a:latin typeface="Times New Roman" pitchFamily="18" charset="0"/>
                <a:cs typeface="Times New Roman" pitchFamily="18" charset="0"/>
              </a:rPr>
              <a:t>chantier</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peut</a:t>
            </a:r>
            <a:r>
              <a:rPr lang="it-IT" sz="2800" i="1" dirty="0" smtClean="0">
                <a:latin typeface="Times New Roman" pitchFamily="18" charset="0"/>
                <a:cs typeface="Times New Roman" pitchFamily="18" charset="0"/>
              </a:rPr>
              <a:t> devenir une </a:t>
            </a:r>
            <a:r>
              <a:rPr lang="it-IT" sz="2800" i="1" dirty="0" err="1" smtClean="0">
                <a:latin typeface="Times New Roman" pitchFamily="18" charset="0"/>
                <a:cs typeface="Times New Roman" pitchFamily="18" charset="0"/>
              </a:rPr>
              <a:t>petite</a:t>
            </a:r>
            <a:r>
              <a:rPr lang="it-IT" sz="2800" i="1" dirty="0" smtClean="0">
                <a:latin typeface="Times New Roman" pitchFamily="18" charset="0"/>
                <a:cs typeface="Times New Roman" pitchFamily="18" charset="0"/>
              </a:rPr>
              <a:t> ville de mille </a:t>
            </a:r>
            <a:r>
              <a:rPr lang="it-IT" sz="2800" i="1" dirty="0" err="1" smtClean="0">
                <a:latin typeface="Times New Roman" pitchFamily="18" charset="0"/>
                <a:cs typeface="Times New Roman" pitchFamily="18" charset="0"/>
              </a:rPr>
              <a:t>facettes</a:t>
            </a:r>
            <a:r>
              <a:rPr lang="it-IT" sz="2800" i="1" dirty="0" smtClean="0">
                <a:latin typeface="Times New Roman" pitchFamily="18" charset="0"/>
                <a:cs typeface="Times New Roman" pitchFamily="18" charset="0"/>
              </a:rPr>
              <a:t>, et </a:t>
            </a:r>
            <a:r>
              <a:rPr lang="it-IT" sz="2800" i="1" dirty="0" err="1" smtClean="0">
                <a:latin typeface="Times New Roman" pitchFamily="18" charset="0"/>
                <a:cs typeface="Times New Roman" pitchFamily="18" charset="0"/>
              </a:rPr>
              <a:t>où</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chaque</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entreprises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peut</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enrichir</a:t>
            </a:r>
            <a:r>
              <a:rPr lang="it-IT" sz="2800" i="1" dirty="0" smtClean="0">
                <a:latin typeface="Times New Roman" pitchFamily="18" charset="0"/>
                <a:cs typeface="Times New Roman" pitchFamily="18" charset="0"/>
              </a:rPr>
              <a:t> son </a:t>
            </a:r>
            <a:r>
              <a:rPr lang="it-IT" sz="2800" i="1" dirty="0" err="1" smtClean="0">
                <a:latin typeface="Times New Roman" pitchFamily="18" charset="0"/>
                <a:cs typeface="Times New Roman" pitchFamily="18" charset="0"/>
              </a:rPr>
              <a:t>profesionnalisme</a:t>
            </a:r>
            <a:r>
              <a:rPr lang="it-IT" sz="2800" i="1" dirty="0" smtClean="0">
                <a:latin typeface="Times New Roman" pitchFamily="18" charset="0"/>
                <a:cs typeface="Times New Roman" pitchFamily="18" charset="0"/>
              </a:rPr>
              <a:t> et </a:t>
            </a:r>
            <a:r>
              <a:rPr lang="it-IT" sz="2800" i="1" dirty="0" err="1" smtClean="0">
                <a:latin typeface="Times New Roman" pitchFamily="18" charset="0"/>
                <a:cs typeface="Times New Roman" pitchFamily="18" charset="0"/>
              </a:rPr>
              <a:t>ses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techniques</a:t>
            </a:r>
            <a:r>
              <a:rPr lang="it-IT" sz="2800" i="1" dirty="0" smtClean="0">
                <a:latin typeface="Times New Roman" pitchFamily="18" charset="0"/>
                <a:cs typeface="Times New Roman" pitchFamily="18" charset="0"/>
              </a:rPr>
              <a:t>.</a:t>
            </a:r>
            <a:endParaRPr lang="it-IT" sz="2800" i="1" dirty="0">
              <a:latin typeface="Times New Roman" pitchFamily="18" charset="0"/>
              <a:cs typeface="Times New Roman" pitchFamily="18" charset="0"/>
            </a:endParaRPr>
          </a:p>
        </p:txBody>
      </p:sp>
    </p:spTree>
  </p:cSld>
  <p:clrMapOvr>
    <a:masterClrMapping/>
  </p:clrMapOvr>
  <p:transition spd="med" advTm="5000">
    <p:split orient="vert"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1857340"/>
            <a:ext cx="8229600" cy="5000660"/>
          </a:xfrm>
        </p:spPr>
        <p:txBody>
          <a:bodyPr>
            <a:noAutofit/>
          </a:bodyPr>
          <a:lstStyle/>
          <a:p>
            <a:pPr algn="just"/>
            <a:r>
              <a:rPr lang="it-IT" sz="2400" i="1" dirty="0" err="1" smtClean="0">
                <a:latin typeface="Times New Roman" pitchFamily="18" charset="0"/>
                <a:cs typeface="Times New Roman" pitchFamily="18" charset="0"/>
              </a:rPr>
              <a:t>Les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marchés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auxquels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nous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avons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participés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sont</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très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nombreux</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étant</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donné</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que</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notre</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domaine</a:t>
            </a:r>
            <a:r>
              <a:rPr lang="it-IT" sz="2400" i="1" dirty="0" smtClean="0">
                <a:latin typeface="Times New Roman" pitchFamily="18" charset="0"/>
                <a:cs typeface="Times New Roman" pitchFamily="18" charset="0"/>
              </a:rPr>
              <a:t> d’</a:t>
            </a:r>
            <a:r>
              <a:rPr lang="it-IT" sz="2400" i="1" dirty="0" err="1" smtClean="0">
                <a:latin typeface="Times New Roman" pitchFamily="18" charset="0"/>
                <a:cs typeface="Times New Roman" pitchFamily="18" charset="0"/>
              </a:rPr>
              <a:t>activité</a:t>
            </a:r>
            <a:r>
              <a:rPr lang="it-IT" sz="2400" i="1" dirty="0" smtClean="0">
                <a:latin typeface="Times New Roman" pitchFamily="18" charset="0"/>
                <a:cs typeface="Times New Roman" pitchFamily="18" charset="0"/>
              </a:rPr>
              <a:t> ne s’</a:t>
            </a:r>
            <a:r>
              <a:rPr lang="it-IT" sz="2400" i="1" dirty="0" err="1" smtClean="0">
                <a:latin typeface="Times New Roman" pitchFamily="18" charset="0"/>
                <a:cs typeface="Times New Roman" pitchFamily="18" charset="0"/>
              </a:rPr>
              <a:t>étend</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pas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seulement</a:t>
            </a:r>
            <a:r>
              <a:rPr lang="it-IT" sz="2400" i="1" dirty="0" smtClean="0">
                <a:latin typeface="Times New Roman" pitchFamily="18" charset="0"/>
                <a:cs typeface="Times New Roman" pitchFamily="18" charset="0"/>
              </a:rPr>
              <a:t> à la </a:t>
            </a:r>
            <a:r>
              <a:rPr lang="it-IT" sz="2400" i="1" dirty="0" err="1" smtClean="0">
                <a:latin typeface="Times New Roman" pitchFamily="18" charset="0"/>
                <a:cs typeface="Times New Roman" pitchFamily="18" charset="0"/>
              </a:rPr>
              <a:t>Région</a:t>
            </a:r>
            <a:r>
              <a:rPr lang="it-IT" sz="2400" i="1" dirty="0" smtClean="0">
                <a:latin typeface="Times New Roman" pitchFamily="18" charset="0"/>
                <a:cs typeface="Times New Roman" pitchFamily="18" charset="0"/>
              </a:rPr>
              <a:t> Emilie-</a:t>
            </a:r>
            <a:r>
              <a:rPr lang="it-IT" sz="2400" i="1" dirty="0" err="1" smtClean="0">
                <a:latin typeface="Times New Roman" pitchFamily="18" charset="0"/>
                <a:cs typeface="Times New Roman" pitchFamily="18" charset="0"/>
              </a:rPr>
              <a:t>Romgane</a:t>
            </a:r>
            <a:r>
              <a:rPr lang="it-IT" sz="2400" b="1" i="1" dirty="0" smtClean="0">
                <a:latin typeface="Times New Roman" pitchFamily="18" charset="0"/>
                <a:cs typeface="Times New Roman" pitchFamily="18" charset="0"/>
              </a:rPr>
              <a:t>, </a:t>
            </a:r>
            <a:r>
              <a:rPr lang="it-IT" sz="2400" i="1" dirty="0" smtClean="0">
                <a:latin typeface="Times New Roman" pitchFamily="18" charset="0"/>
                <a:cs typeface="Times New Roman" pitchFamily="18" charset="0"/>
              </a:rPr>
              <a:t>mais </a:t>
            </a:r>
            <a:r>
              <a:rPr lang="it-IT" sz="2400" i="1" dirty="0" err="1" smtClean="0">
                <a:latin typeface="Times New Roman" pitchFamily="18" charset="0"/>
                <a:cs typeface="Times New Roman" pitchFamily="18" charset="0"/>
              </a:rPr>
              <a:t>aussi</a:t>
            </a:r>
            <a:r>
              <a:rPr lang="it-IT" sz="2400" i="1" dirty="0" smtClean="0">
                <a:latin typeface="Times New Roman" pitchFamily="18" charset="0"/>
                <a:cs typeface="Times New Roman" pitchFamily="18" charset="0"/>
              </a:rPr>
              <a:t> à la </a:t>
            </a:r>
            <a:r>
              <a:rPr lang="it-IT" sz="2400" i="1" dirty="0" err="1" smtClean="0">
                <a:latin typeface="Times New Roman" pitchFamily="18" charset="0"/>
                <a:cs typeface="Times New Roman" pitchFamily="18" charset="0"/>
              </a:rPr>
              <a:t>Règion</a:t>
            </a:r>
            <a:r>
              <a:rPr lang="it-IT" sz="2400" i="1" dirty="0" smtClean="0">
                <a:latin typeface="Times New Roman" pitchFamily="18" charset="0"/>
                <a:cs typeface="Times New Roman" pitchFamily="18" charset="0"/>
              </a:rPr>
              <a:t> Toscane et à la </a:t>
            </a:r>
            <a:r>
              <a:rPr lang="it-IT" sz="2400" i="1" dirty="0" err="1" smtClean="0">
                <a:latin typeface="Times New Roman" pitchFamily="18" charset="0"/>
                <a:cs typeface="Times New Roman" pitchFamily="18" charset="0"/>
              </a:rPr>
              <a:t>Région</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Marches</a:t>
            </a:r>
            <a:r>
              <a:rPr lang="it-IT" sz="2400" i="1" dirty="0" smtClean="0">
                <a:latin typeface="Times New Roman" pitchFamily="18" charset="0"/>
                <a:cs typeface="Times New Roman" pitchFamily="18" charset="0"/>
              </a:rPr>
              <a:t>;</a:t>
            </a:r>
            <a:r>
              <a:rPr lang="it-IT" sz="2400" b="1"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comme</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suit</a:t>
            </a:r>
            <a:r>
              <a:rPr lang="it-IT" sz="2400" i="1" dirty="0" smtClean="0">
                <a:latin typeface="Times New Roman" pitchFamily="18" charset="0"/>
                <a:cs typeface="Times New Roman" pitchFamily="18" charset="0"/>
              </a:rPr>
              <a:t>: </a:t>
            </a:r>
          </a:p>
          <a:p>
            <a:pPr algn="just"/>
            <a:r>
              <a:rPr lang="it-IT" sz="2400" i="1" dirty="0" smtClean="0">
                <a:latin typeface="Times New Roman" pitchFamily="18" charset="0"/>
                <a:cs typeface="Times New Roman" pitchFamily="18" charset="0"/>
              </a:rPr>
              <a:t>La </a:t>
            </a:r>
            <a:r>
              <a:rPr lang="it-IT" sz="2400" i="1" dirty="0" err="1" smtClean="0">
                <a:latin typeface="Times New Roman" pitchFamily="18" charset="0"/>
                <a:cs typeface="Times New Roman" pitchFamily="18" charset="0"/>
              </a:rPr>
              <a:t>requalification</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urbaine</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du</a:t>
            </a:r>
            <a:r>
              <a:rPr lang="it-IT" sz="2400" i="1" dirty="0" smtClean="0">
                <a:latin typeface="Times New Roman" pitchFamily="18" charset="0"/>
                <a:cs typeface="Times New Roman" pitchFamily="18" charset="0"/>
              </a:rPr>
              <a:t> </a:t>
            </a:r>
            <a:r>
              <a:rPr lang="it-IT" sz="2400" i="1" dirty="0">
                <a:latin typeface="Times New Roman" pitchFamily="18" charset="0"/>
                <a:cs typeface="Times New Roman" pitchFamily="18" charset="0"/>
              </a:rPr>
              <a:t>Viale Principe Amedeo </a:t>
            </a:r>
            <a:r>
              <a:rPr lang="it-IT" sz="2400" i="1" dirty="0" smtClean="0">
                <a:latin typeface="Times New Roman" pitchFamily="18" charset="0"/>
                <a:cs typeface="Times New Roman" pitchFamily="18" charset="0"/>
              </a:rPr>
              <a:t>à Rimini; le </a:t>
            </a:r>
            <a:r>
              <a:rPr lang="it-IT" sz="2400" i="1" dirty="0" err="1" smtClean="0">
                <a:latin typeface="Times New Roman" pitchFamily="18" charset="0"/>
                <a:cs typeface="Times New Roman" pitchFamily="18" charset="0"/>
              </a:rPr>
              <a:t>littoral</a:t>
            </a:r>
            <a:r>
              <a:rPr lang="it-IT" sz="2400" i="1" dirty="0" smtClean="0">
                <a:latin typeface="Times New Roman" pitchFamily="18" charset="0"/>
                <a:cs typeface="Times New Roman" pitchFamily="18" charset="0"/>
              </a:rPr>
              <a:t> de </a:t>
            </a:r>
            <a:r>
              <a:rPr lang="it-IT" sz="2400" i="1" dirty="0">
                <a:latin typeface="Times New Roman" pitchFamily="18" charset="0"/>
                <a:cs typeface="Times New Roman" pitchFamily="18" charset="0"/>
              </a:rPr>
              <a:t>Bellaria (RN</a:t>
            </a:r>
            <a:r>
              <a:rPr lang="it-IT" sz="2400" i="1" dirty="0" smtClean="0">
                <a:latin typeface="Times New Roman" pitchFamily="18" charset="0"/>
                <a:cs typeface="Times New Roman" pitchFamily="18" charset="0"/>
              </a:rPr>
              <a:t>); la </a:t>
            </a:r>
            <a:r>
              <a:rPr lang="it-IT" sz="2400" i="1" dirty="0" err="1" smtClean="0">
                <a:latin typeface="Times New Roman" pitchFamily="18" charset="0"/>
                <a:cs typeface="Times New Roman" pitchFamily="18" charset="0"/>
              </a:rPr>
              <a:t>quai</a:t>
            </a:r>
            <a:r>
              <a:rPr lang="it-IT" sz="2400" i="1" dirty="0" smtClean="0">
                <a:latin typeface="Times New Roman" pitchFamily="18" charset="0"/>
                <a:cs typeface="Times New Roman" pitchFamily="18" charset="0"/>
              </a:rPr>
              <a:t> de </a:t>
            </a:r>
            <a:r>
              <a:rPr lang="it-IT" sz="2400" i="1" dirty="0">
                <a:latin typeface="Times New Roman" pitchFamily="18" charset="0"/>
                <a:cs typeface="Times New Roman" pitchFamily="18" charset="0"/>
              </a:rPr>
              <a:t>Cattolica (RN</a:t>
            </a:r>
            <a:r>
              <a:rPr lang="it-IT" sz="2400" i="1" dirty="0" smtClean="0">
                <a:latin typeface="Times New Roman" pitchFamily="18" charset="0"/>
                <a:cs typeface="Times New Roman" pitchFamily="18" charset="0"/>
              </a:rPr>
              <a:t>); Via </a:t>
            </a:r>
            <a:r>
              <a:rPr lang="it-IT" sz="2400" i="1" dirty="0">
                <a:latin typeface="Times New Roman" pitchFamily="18" charset="0"/>
                <a:cs typeface="Times New Roman" pitchFamily="18" charset="0"/>
              </a:rPr>
              <a:t>Cesare Battisti </a:t>
            </a:r>
            <a:r>
              <a:rPr lang="it-IT" sz="2400" i="1" dirty="0" smtClean="0">
                <a:latin typeface="Times New Roman" pitchFamily="18" charset="0"/>
                <a:cs typeface="Times New Roman" pitchFamily="18" charset="0"/>
              </a:rPr>
              <a:t>à </a:t>
            </a:r>
            <a:r>
              <a:rPr lang="it-IT" sz="2400" i="1" dirty="0">
                <a:latin typeface="Times New Roman" pitchFamily="18" charset="0"/>
                <a:cs typeface="Times New Roman" pitchFamily="18" charset="0"/>
              </a:rPr>
              <a:t>Santarcangelo (RN</a:t>
            </a:r>
            <a:r>
              <a:rPr lang="it-IT" sz="2400" i="1" dirty="0" smtClean="0">
                <a:latin typeface="Times New Roman" pitchFamily="18" charset="0"/>
                <a:cs typeface="Times New Roman" pitchFamily="18" charset="0"/>
              </a:rPr>
              <a:t>); l’</a:t>
            </a:r>
            <a:r>
              <a:rPr lang="it-IT" sz="2400" i="1" dirty="0" err="1" smtClean="0">
                <a:latin typeface="Times New Roman" pitchFamily="18" charset="0"/>
                <a:cs typeface="Times New Roman" pitchFamily="18" charset="0"/>
              </a:rPr>
              <a:t>aménagement</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urbain</a:t>
            </a:r>
            <a:r>
              <a:rPr lang="it-IT" sz="2400" i="1" dirty="0" smtClean="0">
                <a:latin typeface="Times New Roman" pitchFamily="18" charset="0"/>
                <a:cs typeface="Times New Roman" pitchFamily="18" charset="0"/>
              </a:rPr>
              <a:t> à </a:t>
            </a:r>
            <a:r>
              <a:rPr lang="it-IT" sz="2400" i="1" dirty="0">
                <a:latin typeface="Times New Roman" pitchFamily="18" charset="0"/>
                <a:cs typeface="Times New Roman" pitchFamily="18" charset="0"/>
              </a:rPr>
              <a:t>San Mauro Pascoli (FC</a:t>
            </a:r>
            <a:r>
              <a:rPr lang="it-IT" sz="2400" i="1" dirty="0" smtClean="0">
                <a:latin typeface="Times New Roman" pitchFamily="18" charset="0"/>
                <a:cs typeface="Times New Roman" pitchFamily="18" charset="0"/>
              </a:rPr>
              <a:t>); la </a:t>
            </a:r>
            <a:r>
              <a:rPr lang="it-IT" sz="2400" i="1" dirty="0" err="1" smtClean="0">
                <a:latin typeface="Times New Roman" pitchFamily="18" charset="0"/>
                <a:cs typeface="Times New Roman" pitchFamily="18" charset="0"/>
              </a:rPr>
              <a:t>Place</a:t>
            </a:r>
            <a:r>
              <a:rPr lang="it-IT" sz="2400" i="1" dirty="0" smtClean="0">
                <a:latin typeface="Times New Roman" pitchFamily="18" charset="0"/>
                <a:cs typeface="Times New Roman" pitchFamily="18" charset="0"/>
              </a:rPr>
              <a:t> de </a:t>
            </a:r>
            <a:r>
              <a:rPr lang="it-IT" sz="2400" i="1" dirty="0">
                <a:latin typeface="Times New Roman" pitchFamily="18" charset="0"/>
                <a:cs typeface="Times New Roman" pitchFamily="18" charset="0"/>
              </a:rPr>
              <a:t>Coriano (RN), </a:t>
            </a:r>
            <a:r>
              <a:rPr lang="it-IT" sz="2400" i="1" dirty="0" err="1" smtClean="0">
                <a:latin typeface="Times New Roman" pitchFamily="18" charset="0"/>
                <a:cs typeface="Times New Roman" pitchFamily="18" charset="0"/>
              </a:rPr>
              <a:t>travaux</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du</a:t>
            </a:r>
            <a:r>
              <a:rPr lang="it-IT" sz="2400" i="1" dirty="0" smtClean="0">
                <a:latin typeface="Times New Roman" pitchFamily="18" charset="0"/>
                <a:cs typeface="Times New Roman" pitchFamily="18" charset="0"/>
              </a:rPr>
              <a:t> front </a:t>
            </a:r>
            <a:r>
              <a:rPr lang="it-IT" sz="2400" i="1" dirty="0" err="1" smtClean="0">
                <a:latin typeface="Times New Roman" pitchFamily="18" charset="0"/>
                <a:cs typeface="Times New Roman" pitchFamily="18" charset="0"/>
              </a:rPr>
              <a:t>neige</a:t>
            </a:r>
            <a:r>
              <a:rPr lang="it-IT" sz="2400" i="1" dirty="0" smtClean="0">
                <a:latin typeface="Times New Roman" pitchFamily="18" charset="0"/>
                <a:cs typeface="Times New Roman" pitchFamily="18" charset="0"/>
              </a:rPr>
              <a:t> </a:t>
            </a:r>
            <a:r>
              <a:rPr lang="fr-FR" sz="2400" i="1" dirty="0" smtClean="0">
                <a:latin typeface="Times New Roman" pitchFamily="18" charset="0"/>
                <a:cs typeface="Times New Roman" pitchFamily="18" charset="0"/>
              </a:rPr>
              <a:t>sur le </a:t>
            </a:r>
            <a:r>
              <a:rPr lang="fr-FR" sz="2400" i="1" dirty="0">
                <a:latin typeface="Times New Roman" pitchFamily="18" charset="0"/>
                <a:cs typeface="Times New Roman" pitchFamily="18" charset="0"/>
              </a:rPr>
              <a:t>Monte </a:t>
            </a:r>
            <a:r>
              <a:rPr lang="fr-FR" sz="2400" i="1" dirty="0" err="1">
                <a:latin typeface="Times New Roman" pitchFamily="18" charset="0"/>
                <a:cs typeface="Times New Roman" pitchFamily="18" charset="0"/>
              </a:rPr>
              <a:t>Carpegna</a:t>
            </a:r>
            <a:r>
              <a:rPr lang="fr-FR" sz="2400" i="1" dirty="0">
                <a:latin typeface="Times New Roman" pitchFamily="18" charset="0"/>
                <a:cs typeface="Times New Roman" pitchFamily="18" charset="0"/>
              </a:rPr>
              <a:t> (PU</a:t>
            </a:r>
            <a:r>
              <a:rPr lang="fr-FR" sz="2400" i="1" dirty="0" smtClean="0">
                <a:latin typeface="Times New Roman" pitchFamily="18" charset="0"/>
                <a:cs typeface="Times New Roman" pitchFamily="18" charset="0"/>
              </a:rPr>
              <a:t>); et tant autres </a:t>
            </a:r>
            <a:r>
              <a:rPr lang="fr-FR" sz="2400" i="1" dirty="0" err="1" smtClean="0">
                <a:latin typeface="Times New Roman" pitchFamily="18" charset="0"/>
                <a:cs typeface="Times New Roman" pitchFamily="18" charset="0"/>
              </a:rPr>
              <a:t>ancore</a:t>
            </a:r>
            <a:r>
              <a:rPr lang="fr-FR" sz="2800" i="1" dirty="0" smtClean="0">
                <a:latin typeface="Times New Roman" pitchFamily="18" charset="0"/>
                <a:cs typeface="Times New Roman" pitchFamily="18" charset="0"/>
              </a:rPr>
              <a:t>.</a:t>
            </a:r>
            <a:endParaRPr lang="fr-FR" sz="2800" i="1" dirty="0">
              <a:latin typeface="Times New Roman" pitchFamily="18" charset="0"/>
              <a:cs typeface="Times New Roman" pitchFamily="18" charset="0"/>
            </a:endParaRPr>
          </a:p>
        </p:txBody>
      </p:sp>
    </p:spTree>
  </p:cSld>
  <p:clrMapOvr>
    <a:masterClrMapping/>
  </p:clrMapOvr>
  <p:transition spd="med" advTm="5000">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4143372" y="1714488"/>
            <a:ext cx="4143404" cy="2071702"/>
          </a:xfrm>
          <a:prstGeom prst="rect">
            <a:avLst/>
          </a:prstGeom>
          <a:ln>
            <a:noFill/>
          </a:ln>
          <a:effectLst>
            <a:softEdge rad="112500"/>
          </a:effectLst>
        </p:spPr>
      </p:pic>
      <p:pic>
        <p:nvPicPr>
          <p:cNvPr id="5123" name="Picture 3"/>
          <p:cNvPicPr>
            <a:picLocks noChangeAspect="1" noChangeArrowheads="1"/>
          </p:cNvPicPr>
          <p:nvPr/>
        </p:nvPicPr>
        <p:blipFill>
          <a:blip r:embed="rId3"/>
          <a:srcRect/>
          <a:stretch>
            <a:fillRect/>
          </a:stretch>
        </p:blipFill>
        <p:spPr bwMode="auto">
          <a:xfrm>
            <a:off x="500034" y="4429132"/>
            <a:ext cx="3857652" cy="2017289"/>
          </a:xfrm>
          <a:prstGeom prst="rect">
            <a:avLst/>
          </a:prstGeom>
          <a:ln>
            <a:noFill/>
          </a:ln>
          <a:effectLst>
            <a:softEdge rad="112500"/>
          </a:effectLst>
        </p:spPr>
      </p:pic>
      <p:pic>
        <p:nvPicPr>
          <p:cNvPr id="5124" name="Picture 4"/>
          <p:cNvPicPr>
            <a:picLocks noChangeAspect="1" noChangeArrowheads="1"/>
          </p:cNvPicPr>
          <p:nvPr/>
        </p:nvPicPr>
        <p:blipFill>
          <a:blip r:embed="rId4"/>
          <a:srcRect/>
          <a:stretch>
            <a:fillRect/>
          </a:stretch>
        </p:blipFill>
        <p:spPr bwMode="auto">
          <a:xfrm>
            <a:off x="1643042" y="2571745"/>
            <a:ext cx="1285875" cy="1428760"/>
          </a:xfrm>
          <a:prstGeom prst="rect">
            <a:avLst/>
          </a:prstGeom>
          <a:ln>
            <a:noFill/>
          </a:ln>
          <a:effectLst>
            <a:softEdge rad="112500"/>
          </a:effectLst>
        </p:spPr>
      </p:pic>
    </p:spTree>
  </p:cSld>
  <p:clrMapOvr>
    <a:masterClrMapping/>
  </p:clrMapOvr>
  <p:transition advTm="2000">
    <p:strips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1268760"/>
            <a:ext cx="8229600" cy="4536504"/>
          </a:xfrm>
        </p:spPr>
        <p:txBody>
          <a:bodyPr>
            <a:normAutofit fontScale="55000" lnSpcReduction="20000"/>
          </a:bodyPr>
          <a:lstStyle/>
          <a:p>
            <a:pPr algn="just"/>
            <a:r>
              <a:rPr lang="it-IT" sz="5900" i="1" dirty="0" smtClean="0">
                <a:latin typeface="Times New Roman" pitchFamily="18" charset="0"/>
                <a:cs typeface="Times New Roman" pitchFamily="18" charset="0"/>
              </a:rPr>
              <a:t>Se </a:t>
            </a:r>
            <a:r>
              <a:rPr lang="it-IT" sz="5900" i="1" dirty="0" err="1" smtClean="0">
                <a:latin typeface="Times New Roman" pitchFamily="18" charset="0"/>
                <a:cs typeface="Times New Roman" pitchFamily="18" charset="0"/>
              </a:rPr>
              <a:t>sont</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les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ouvrages</a:t>
            </a:r>
            <a:r>
              <a:rPr lang="it-IT" sz="5900" i="1" dirty="0" smtClean="0">
                <a:latin typeface="Times New Roman" pitchFamily="18" charset="0"/>
                <a:cs typeface="Times New Roman" pitchFamily="18" charset="0"/>
              </a:rPr>
              <a:t> qui </a:t>
            </a:r>
            <a:r>
              <a:rPr lang="it-IT" sz="5900" i="1" dirty="0" err="1" smtClean="0">
                <a:latin typeface="Times New Roman" pitchFamily="18" charset="0"/>
                <a:cs typeface="Times New Roman" pitchFamily="18" charset="0"/>
              </a:rPr>
              <a:t>démontre</a:t>
            </a:r>
            <a:r>
              <a:rPr lang="it-IT" sz="5900" i="1" dirty="0" smtClean="0">
                <a:latin typeface="Times New Roman" pitchFamily="18" charset="0"/>
                <a:cs typeface="Times New Roman" pitchFamily="18" charset="0"/>
              </a:rPr>
              <a:t> la </a:t>
            </a:r>
            <a:r>
              <a:rPr lang="it-IT" sz="5900" i="1" dirty="0" err="1" smtClean="0">
                <a:latin typeface="Times New Roman" pitchFamily="18" charset="0"/>
                <a:cs typeface="Times New Roman" pitchFamily="18" charset="0"/>
              </a:rPr>
              <a:t>recherche</a:t>
            </a:r>
            <a:r>
              <a:rPr lang="it-IT" sz="5900" i="1" dirty="0" smtClean="0">
                <a:latin typeface="Times New Roman" pitchFamily="18" charset="0"/>
                <a:cs typeface="Times New Roman" pitchFamily="18" charset="0"/>
              </a:rPr>
              <a:t> et la </a:t>
            </a:r>
            <a:r>
              <a:rPr lang="it-IT" sz="5900" i="1" dirty="0" err="1" smtClean="0">
                <a:latin typeface="Times New Roman" pitchFamily="18" charset="0"/>
                <a:cs typeface="Times New Roman" pitchFamily="18" charset="0"/>
              </a:rPr>
              <a:t>sensibilité</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des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projets</a:t>
            </a:r>
            <a:r>
              <a:rPr lang="it-IT" sz="5900" i="1" dirty="0" smtClean="0">
                <a:latin typeface="Times New Roman" pitchFamily="18" charset="0"/>
                <a:cs typeface="Times New Roman" pitchFamily="18" charset="0"/>
              </a:rPr>
              <a:t> d’</a:t>
            </a:r>
            <a:r>
              <a:rPr lang="it-IT" sz="5900" i="1" dirty="0" err="1" smtClean="0">
                <a:latin typeface="Times New Roman" pitchFamily="18" charset="0"/>
                <a:cs typeface="Times New Roman" pitchFamily="18" charset="0"/>
              </a:rPr>
              <a:t>Architectes</a:t>
            </a:r>
            <a:r>
              <a:rPr lang="it-IT" sz="5900" i="1" dirty="0" smtClean="0">
                <a:latin typeface="Times New Roman" pitchFamily="18" charset="0"/>
                <a:cs typeface="Times New Roman" pitchFamily="18" charset="0"/>
              </a:rPr>
              <a:t>, mais </a:t>
            </a:r>
            <a:r>
              <a:rPr lang="it-IT" sz="5900" i="1" dirty="0" err="1" smtClean="0">
                <a:latin typeface="Times New Roman" pitchFamily="18" charset="0"/>
                <a:cs typeface="Times New Roman" pitchFamily="18" charset="0"/>
              </a:rPr>
              <a:t>aussi</a:t>
            </a:r>
            <a:r>
              <a:rPr lang="it-IT" sz="5900" i="1" dirty="0" smtClean="0">
                <a:latin typeface="Times New Roman" pitchFamily="18" charset="0"/>
                <a:cs typeface="Times New Roman" pitchFamily="18" charset="0"/>
              </a:rPr>
              <a:t> le </a:t>
            </a:r>
            <a:r>
              <a:rPr lang="it-IT" sz="5900" i="1" dirty="0" err="1" smtClean="0">
                <a:latin typeface="Times New Roman" pitchFamily="18" charset="0"/>
                <a:cs typeface="Times New Roman" pitchFamily="18" charset="0"/>
              </a:rPr>
              <a:t>professionnalisme</a:t>
            </a:r>
            <a:r>
              <a:rPr lang="it-IT" sz="5900" i="1" dirty="0" smtClean="0">
                <a:latin typeface="Times New Roman" pitchFamily="18" charset="0"/>
                <a:cs typeface="Times New Roman" pitchFamily="18" charset="0"/>
              </a:rPr>
              <a:t> et </a:t>
            </a:r>
            <a:r>
              <a:rPr lang="it-IT" sz="5900" i="1" dirty="0" err="1" smtClean="0">
                <a:latin typeface="Times New Roman" pitchFamily="18" charset="0"/>
                <a:cs typeface="Times New Roman" pitchFamily="18" charset="0"/>
              </a:rPr>
              <a:t>les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compétences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du</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personel</a:t>
            </a:r>
            <a:r>
              <a:rPr lang="it-IT" sz="5900" i="1" dirty="0" smtClean="0">
                <a:latin typeface="Times New Roman" pitchFamily="18" charset="0"/>
                <a:cs typeface="Times New Roman" pitchFamily="18" charset="0"/>
              </a:rPr>
              <a:t> de l’</a:t>
            </a:r>
            <a:r>
              <a:rPr lang="it-IT" sz="5900" i="1" dirty="0" err="1" smtClean="0">
                <a:latin typeface="Times New Roman" pitchFamily="18" charset="0"/>
                <a:cs typeface="Times New Roman" pitchFamily="18" charset="0"/>
              </a:rPr>
              <a:t>Entreprise</a:t>
            </a:r>
            <a:r>
              <a:rPr lang="it-IT" sz="5900" i="1" dirty="0" smtClean="0">
                <a:latin typeface="Times New Roman" pitchFamily="18" charset="0"/>
                <a:cs typeface="Times New Roman" pitchFamily="18" charset="0"/>
              </a:rPr>
              <a:t> </a:t>
            </a:r>
            <a:r>
              <a:rPr lang="it-IT" sz="5900" i="1" dirty="0">
                <a:latin typeface="Times New Roman" pitchFamily="18" charset="0"/>
                <a:cs typeface="Times New Roman" pitchFamily="18" charset="0"/>
              </a:rPr>
              <a:t>MATTEI </a:t>
            </a:r>
            <a:r>
              <a:rPr lang="it-IT" sz="5900" i="1" dirty="0" smtClean="0">
                <a:latin typeface="Times New Roman" pitchFamily="18" charset="0"/>
                <a:cs typeface="Times New Roman" pitchFamily="18" charset="0"/>
              </a:rPr>
              <a:t>pour </a:t>
            </a:r>
            <a:r>
              <a:rPr lang="it-IT" sz="5900" i="1" dirty="0" err="1" smtClean="0">
                <a:latin typeface="Times New Roman" pitchFamily="18" charset="0"/>
                <a:cs typeface="Times New Roman" pitchFamily="18" charset="0"/>
              </a:rPr>
              <a:t>leurs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réalisations</a:t>
            </a:r>
            <a:endParaRPr lang="it-IT" sz="5900" i="1" dirty="0" smtClean="0">
              <a:latin typeface="Times New Roman" pitchFamily="18" charset="0"/>
              <a:cs typeface="Times New Roman" pitchFamily="18" charset="0"/>
            </a:endParaRPr>
          </a:p>
          <a:p>
            <a:pPr algn="just"/>
            <a:endParaRPr lang="it-IT" sz="5900" i="1" dirty="0" smtClean="0">
              <a:latin typeface="Times New Roman" pitchFamily="18" charset="0"/>
              <a:cs typeface="Times New Roman" pitchFamily="18" charset="0"/>
            </a:endParaRPr>
          </a:p>
          <a:p>
            <a:pPr algn="just"/>
            <a:r>
              <a:rPr lang="it-IT" sz="5900" i="1" dirty="0" smtClean="0">
                <a:latin typeface="Times New Roman" pitchFamily="18" charset="0"/>
                <a:cs typeface="Times New Roman" pitchFamily="18" charset="0"/>
              </a:rPr>
              <a:t>L’</a:t>
            </a:r>
            <a:r>
              <a:rPr lang="it-IT" sz="5900" i="1" dirty="0" err="1" smtClean="0">
                <a:latin typeface="Times New Roman" pitchFamily="18" charset="0"/>
                <a:cs typeface="Times New Roman" pitchFamily="18" charset="0"/>
              </a:rPr>
              <a:t>Entreprise</a:t>
            </a:r>
            <a:r>
              <a:rPr lang="it-IT" sz="5900" i="1" dirty="0" smtClean="0">
                <a:latin typeface="Times New Roman" pitchFamily="18" charset="0"/>
                <a:cs typeface="Times New Roman" pitchFamily="18" charset="0"/>
              </a:rPr>
              <a:t> </a:t>
            </a:r>
            <a:r>
              <a:rPr lang="it-IT" sz="5900" i="1" dirty="0" smtClean="0">
                <a:latin typeface="Times New Roman" pitchFamily="18" charset="0"/>
                <a:cs typeface="Times New Roman" pitchFamily="18" charset="0"/>
              </a:rPr>
              <a:t>MATTEI dispose </a:t>
            </a:r>
            <a:r>
              <a:rPr lang="it-IT" sz="5900" i="1" dirty="0" err="1" smtClean="0">
                <a:latin typeface="Times New Roman" pitchFamily="18" charset="0"/>
                <a:cs typeface="Times New Roman" pitchFamily="18" charset="0"/>
              </a:rPr>
              <a:t>des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engins</a:t>
            </a:r>
            <a:r>
              <a:rPr lang="it-IT" sz="5900" i="1" dirty="0" smtClean="0">
                <a:latin typeface="Times New Roman" pitchFamily="18" charset="0"/>
                <a:cs typeface="Times New Roman" pitchFamily="18" charset="0"/>
              </a:rPr>
              <a:t> de </a:t>
            </a:r>
            <a:r>
              <a:rPr lang="it-IT" sz="5900" i="1" dirty="0" err="1" smtClean="0">
                <a:latin typeface="Times New Roman" pitchFamily="18" charset="0"/>
                <a:cs typeface="Times New Roman" pitchFamily="18" charset="0"/>
              </a:rPr>
              <a:t>chantier</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les</a:t>
            </a:r>
            <a:r>
              <a:rPr lang="it-IT" sz="5900" i="1" dirty="0" smtClean="0">
                <a:latin typeface="Times New Roman" pitchFamily="18" charset="0"/>
                <a:cs typeface="Times New Roman" pitchFamily="18" charset="0"/>
              </a:rPr>
              <a:t> plus </a:t>
            </a:r>
            <a:r>
              <a:rPr lang="it-IT" sz="5900" i="1" dirty="0" err="1" smtClean="0">
                <a:latin typeface="Times New Roman" pitchFamily="18" charset="0"/>
                <a:cs typeface="Times New Roman" pitchFamily="18" charset="0"/>
              </a:rPr>
              <a:t>modernes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dans</a:t>
            </a:r>
            <a:r>
              <a:rPr lang="it-IT" sz="5900" i="1" dirty="0" smtClean="0">
                <a:latin typeface="Times New Roman" pitchFamily="18" charset="0"/>
                <a:cs typeface="Times New Roman" pitchFamily="18" charset="0"/>
              </a:rPr>
              <a:t> le </a:t>
            </a:r>
            <a:r>
              <a:rPr lang="it-IT" sz="5900" i="1" dirty="0" err="1" smtClean="0">
                <a:latin typeface="Times New Roman" pitchFamily="18" charset="0"/>
                <a:cs typeface="Times New Roman" pitchFamily="18" charset="0"/>
              </a:rPr>
              <a:t>secteur</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du</a:t>
            </a:r>
            <a:r>
              <a:rPr lang="it-IT" sz="5900" i="1" dirty="0" smtClean="0">
                <a:latin typeface="Times New Roman" pitchFamily="18" charset="0"/>
                <a:cs typeface="Times New Roman" pitchFamily="18" charset="0"/>
              </a:rPr>
              <a:t> BTP</a:t>
            </a:r>
            <a:r>
              <a:rPr lang="it-IT" sz="5900" b="1"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du</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matériel</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adapté</a:t>
            </a:r>
            <a:r>
              <a:rPr lang="it-IT" sz="5900" i="1" dirty="0" smtClean="0">
                <a:latin typeface="Times New Roman" pitchFamily="18" charset="0"/>
                <a:cs typeface="Times New Roman" pitchFamily="18" charset="0"/>
              </a:rPr>
              <a:t> à l’air </a:t>
            </a:r>
            <a:r>
              <a:rPr lang="it-IT" sz="5900" i="1" dirty="0" err="1" smtClean="0">
                <a:latin typeface="Times New Roman" pitchFamily="18" charset="0"/>
                <a:cs typeface="Times New Roman" pitchFamily="18" charset="0"/>
              </a:rPr>
              <a:t>du</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temps</a:t>
            </a:r>
            <a:r>
              <a:rPr lang="it-IT" sz="5900" i="1" dirty="0" smtClean="0">
                <a:latin typeface="Times New Roman" pitchFamily="18" charset="0"/>
                <a:cs typeface="Times New Roman" pitchFamily="18" charset="0"/>
              </a:rPr>
              <a:t>,</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ainsi</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que</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des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équipes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hautement</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qualififiée</a:t>
            </a:r>
            <a:r>
              <a:rPr lang="it-IT" sz="5900" i="1" dirty="0" smtClean="0">
                <a:latin typeface="Times New Roman" pitchFamily="18" charset="0"/>
                <a:cs typeface="Times New Roman" pitchFamily="18" charset="0"/>
              </a:rPr>
              <a:t> pour </a:t>
            </a:r>
            <a:r>
              <a:rPr lang="it-IT" sz="5900" i="1" dirty="0" err="1" smtClean="0">
                <a:latin typeface="Times New Roman" pitchFamily="18" charset="0"/>
                <a:cs typeface="Times New Roman" pitchFamily="18" charset="0"/>
              </a:rPr>
              <a:t>les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phases</a:t>
            </a:r>
            <a:r>
              <a:rPr lang="it-IT" sz="5900" i="1" dirty="0" smtClean="0">
                <a:latin typeface="Times New Roman" pitchFamily="18" charset="0"/>
                <a:cs typeface="Times New Roman" pitchFamily="18" charset="0"/>
              </a:rPr>
              <a:t> </a:t>
            </a:r>
            <a:r>
              <a:rPr lang="it-IT" sz="5900" i="1" dirty="0" err="1" smtClean="0">
                <a:latin typeface="Times New Roman" pitchFamily="18" charset="0"/>
                <a:cs typeface="Times New Roman" pitchFamily="18" charset="0"/>
              </a:rPr>
              <a:t>opérationnelles</a:t>
            </a:r>
            <a:r>
              <a:rPr lang="it-IT" b="1" dirty="0" smtClean="0"/>
              <a:t>.</a:t>
            </a:r>
            <a:endParaRPr lang="fr-FR" dirty="0"/>
          </a:p>
        </p:txBody>
      </p:sp>
    </p:spTree>
  </p:cSld>
  <p:clrMapOvr>
    <a:masterClrMapping/>
  </p:clrMapOvr>
  <p:transition spd="med" advTm="5000">
    <p:strip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5143504" y="2357430"/>
            <a:ext cx="2786082"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p:cNvPicPr>
            <a:picLocks noChangeAspect="1" noChangeArrowheads="1"/>
          </p:cNvPicPr>
          <p:nvPr/>
        </p:nvPicPr>
        <p:blipFill>
          <a:blip r:embed="rId3"/>
          <a:srcRect/>
          <a:stretch>
            <a:fillRect/>
          </a:stretch>
        </p:blipFill>
        <p:spPr bwMode="auto">
          <a:xfrm>
            <a:off x="1214414" y="2428868"/>
            <a:ext cx="2857520" cy="2014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Tm="2000">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1472" y="836712"/>
            <a:ext cx="8229600" cy="5735560"/>
          </a:xfrm>
        </p:spPr>
        <p:txBody>
          <a:bodyPr>
            <a:noAutofit/>
          </a:bodyPr>
          <a:lstStyle/>
          <a:p>
            <a:r>
              <a:rPr lang="fr-FR" sz="2000" i="1" u="sng" dirty="0" smtClean="0">
                <a:latin typeface="Times New Roman" pitchFamily="18" charset="0"/>
                <a:cs typeface="Times New Roman" pitchFamily="18" charset="0"/>
              </a:rPr>
              <a:t>PARC ENGINS:</a:t>
            </a:r>
            <a:endParaRPr lang="fr-FR" sz="2000" i="1" u="sng" dirty="0">
              <a:latin typeface="Times New Roman" pitchFamily="18" charset="0"/>
              <a:cs typeface="Times New Roman" pitchFamily="18" charset="0"/>
            </a:endParaRPr>
          </a:p>
          <a:p>
            <a:endParaRPr lang="fr-FR" sz="2000" i="1" dirty="0" smtClean="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TOMBEREAUX</a:t>
            </a:r>
          </a:p>
          <a:p>
            <a:r>
              <a:rPr lang="fr-FR" sz="2000" i="1" dirty="0" smtClean="0">
                <a:latin typeface="Times New Roman" pitchFamily="18" charset="0"/>
                <a:cs typeface="Times New Roman" pitchFamily="18" charset="0"/>
              </a:rPr>
              <a:t>CAMIONS AVEC GRUE</a:t>
            </a:r>
          </a:p>
          <a:p>
            <a:r>
              <a:rPr lang="fr-FR" sz="2000" i="1" dirty="0" smtClean="0">
                <a:latin typeface="Times New Roman" pitchFamily="18" charset="0"/>
                <a:cs typeface="Times New Roman" pitchFamily="18" charset="0"/>
              </a:rPr>
              <a:t>CAMION-CITERNES</a:t>
            </a:r>
            <a:endParaRPr lang="fr-FR" sz="2000" i="1" dirty="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BULLDOZERS</a:t>
            </a:r>
          </a:p>
          <a:p>
            <a:r>
              <a:rPr lang="fr-FR" sz="2000" i="1" dirty="0" smtClean="0">
                <a:latin typeface="Times New Roman" pitchFamily="18" charset="0"/>
                <a:cs typeface="Times New Roman" pitchFamily="18" charset="0"/>
              </a:rPr>
              <a:t>CHARGEUSES SUR CHENILLES</a:t>
            </a:r>
          </a:p>
          <a:p>
            <a:r>
              <a:rPr lang="fr-FR" sz="2000" i="1" dirty="0" smtClean="0">
                <a:latin typeface="Times New Roman" pitchFamily="18" charset="0"/>
                <a:cs typeface="Times New Roman" pitchFamily="18" charset="0"/>
              </a:rPr>
              <a:t>CHARGEUSES SUR PNEUX</a:t>
            </a:r>
            <a:endParaRPr lang="fr-FR" sz="2000" i="1" dirty="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TRACTOPELLES</a:t>
            </a:r>
            <a:endParaRPr lang="fr-FR" sz="2000" i="1" dirty="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PELLES MECCANIQUES SUR CHENILLES</a:t>
            </a:r>
            <a:endParaRPr lang="fr-FR" sz="2000" i="1" dirty="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PELLES MECCANIQUES SUR PNEUX</a:t>
            </a:r>
            <a:endParaRPr lang="fr-FR" sz="2000" i="1" dirty="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ROULEAUX COMPRESSEURS</a:t>
            </a:r>
            <a:endParaRPr lang="fr-FR" sz="2000" i="1" dirty="0">
              <a:latin typeface="Times New Roman" pitchFamily="18" charset="0"/>
              <a:cs typeface="Times New Roman" pitchFamily="18" charset="0"/>
            </a:endParaRPr>
          </a:p>
          <a:p>
            <a:r>
              <a:rPr lang="fr-FR" sz="2000" i="1" dirty="0" smtClean="0">
                <a:latin typeface="Times New Roman" pitchFamily="18" charset="0"/>
                <a:cs typeface="Times New Roman" pitchFamily="18" charset="0"/>
              </a:rPr>
              <a:t>NIVELLEUSES</a:t>
            </a:r>
          </a:p>
          <a:p>
            <a:r>
              <a:rPr lang="fr-FR" sz="2000" i="1" dirty="0" smtClean="0">
                <a:latin typeface="Times New Roman" pitchFamily="18" charset="0"/>
                <a:cs typeface="Times New Roman" pitchFamily="18" charset="0"/>
              </a:rPr>
              <a:t>FINISSEURS</a:t>
            </a:r>
          </a:p>
          <a:p>
            <a:r>
              <a:rPr lang="fr-FR" sz="2000" i="1" dirty="0" smtClean="0">
                <a:latin typeface="Times New Roman" pitchFamily="18" charset="0"/>
                <a:cs typeface="Times New Roman" pitchFamily="18" charset="0"/>
              </a:rPr>
              <a:t>CHARIOTS ELEVATEURS</a:t>
            </a:r>
            <a:endParaRPr lang="fr-FR" sz="2000" i="1" dirty="0">
              <a:latin typeface="Times New Roman" pitchFamily="18" charset="0"/>
              <a:cs typeface="Times New Roman" pitchFamily="18" charset="0"/>
            </a:endParaRPr>
          </a:p>
          <a:p>
            <a:r>
              <a:rPr lang="fr-FR" sz="2000" i="1" dirty="0">
                <a:latin typeface="Times New Roman" pitchFamily="18" charset="0"/>
                <a:cs typeface="Times New Roman" pitchFamily="18" charset="0"/>
              </a:rPr>
              <a:t>BETONNIERES MALAXEURS</a:t>
            </a:r>
          </a:p>
          <a:p>
            <a:r>
              <a:rPr lang="fr-FR" sz="2000" i="1" dirty="0" smtClean="0">
                <a:latin typeface="Times New Roman" pitchFamily="18" charset="0"/>
                <a:cs typeface="Times New Roman" pitchFamily="18" charset="0"/>
              </a:rPr>
              <a:t>CENTRALE A BETON</a:t>
            </a:r>
            <a:endParaRPr lang="fr-FR" sz="2000" i="1" dirty="0">
              <a:latin typeface="Times New Roman" pitchFamily="18" charset="0"/>
              <a:cs typeface="Times New Roman" pitchFamily="18" charset="0"/>
            </a:endParaRPr>
          </a:p>
        </p:txBody>
      </p:sp>
    </p:spTree>
  </p:cSld>
  <p:clrMapOvr>
    <a:masterClrMapping/>
  </p:clrMapOvr>
  <p:transition spd="med" advTm="5000">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348" y="428604"/>
            <a:ext cx="6572296" cy="857256"/>
          </a:xfrm>
        </p:spPr>
        <p:txBody>
          <a:bodyPr>
            <a:normAutofit fontScale="90000"/>
          </a:bodyPr>
          <a:lstStyle/>
          <a:p>
            <a:r>
              <a:rPr lang="fr-FR" dirty="0" smtClean="0">
                <a:latin typeface="Times New Roman" pitchFamily="18" charset="0"/>
                <a:cs typeface="Times New Roman" pitchFamily="18" charset="0"/>
              </a:rPr>
              <a:t> Un Demi-Siècle de Routes</a:t>
            </a:r>
            <a:endParaRPr lang="fr-FR"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2285984" y="1500174"/>
            <a:ext cx="4196463"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Tm="2000">
    <p:pull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268760"/>
            <a:ext cx="7715304" cy="3024336"/>
          </a:xfrm>
        </p:spPr>
        <p:txBody>
          <a:bodyPr>
            <a:noAutofit/>
          </a:bodyPr>
          <a:lstStyle/>
          <a:p>
            <a:pPr algn="just"/>
            <a:r>
              <a:rPr lang="fr-FR" sz="2400" b="1" i="1" dirty="0" smtClean="0">
                <a:latin typeface="Times New Roman" pitchFamily="18" charset="0"/>
                <a:cs typeface="Times New Roman" pitchFamily="18" charset="0"/>
              </a:rPr>
              <a:t>GARANTIE DE QUALITE ET CERTIFICATIONS</a:t>
            </a:r>
            <a:br>
              <a:rPr lang="fr-FR" sz="2400" b="1" i="1" dirty="0" smtClean="0">
                <a:latin typeface="Times New Roman" pitchFamily="18" charset="0"/>
                <a:cs typeface="Times New Roman" pitchFamily="18" charset="0"/>
              </a:rPr>
            </a:br>
            <a:r>
              <a:rPr lang="it-IT" sz="2800" i="1" dirty="0" err="1" smtClean="0">
                <a:latin typeface="Times New Roman" pitchFamily="18" charset="0"/>
                <a:cs typeface="Times New Roman" pitchFamily="18" charset="0"/>
              </a:rPr>
              <a:t>Les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principaux</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organismes</a:t>
            </a:r>
            <a:r>
              <a:rPr lang="it-IT" sz="2800" i="1" dirty="0" smtClean="0">
                <a:latin typeface="Times New Roman" pitchFamily="18" charset="0"/>
                <a:cs typeface="Times New Roman" pitchFamily="18" charset="0"/>
              </a:rPr>
              <a:t> de </a:t>
            </a:r>
            <a:r>
              <a:rPr lang="it-IT" sz="2800" i="1" dirty="0" err="1" smtClean="0">
                <a:latin typeface="Times New Roman" pitchFamily="18" charset="0"/>
                <a:cs typeface="Times New Roman" pitchFamily="18" charset="0"/>
              </a:rPr>
              <a:t>certifications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dans</a:t>
            </a:r>
            <a:r>
              <a:rPr lang="it-IT" sz="2800" i="1" dirty="0" smtClean="0">
                <a:latin typeface="Times New Roman" pitchFamily="18" charset="0"/>
                <a:cs typeface="Times New Roman" pitchFamily="18" charset="0"/>
              </a:rPr>
              <a:t> le </a:t>
            </a:r>
            <a:r>
              <a:rPr lang="it-IT" sz="2800" i="1" dirty="0" err="1" smtClean="0">
                <a:latin typeface="Times New Roman" pitchFamily="18" charset="0"/>
                <a:cs typeface="Times New Roman" pitchFamily="18" charset="0"/>
              </a:rPr>
              <a:t>secteur</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du</a:t>
            </a:r>
            <a:r>
              <a:rPr lang="it-IT" sz="2800" i="1" dirty="0" smtClean="0">
                <a:latin typeface="Times New Roman" pitchFamily="18" charset="0"/>
                <a:cs typeface="Times New Roman" pitchFamily="18" charset="0"/>
              </a:rPr>
              <a:t> BTP, </a:t>
            </a:r>
            <a:r>
              <a:rPr lang="it-IT" sz="2800" i="1" dirty="0" err="1" smtClean="0">
                <a:latin typeface="Times New Roman" pitchFamily="18" charset="0"/>
                <a:cs typeface="Times New Roman" pitchFamily="18" charset="0"/>
              </a:rPr>
              <a:t>attestent</a:t>
            </a:r>
            <a:r>
              <a:rPr lang="it-IT" sz="2800" i="1" dirty="0" smtClean="0">
                <a:latin typeface="Times New Roman" pitchFamily="18" charset="0"/>
                <a:cs typeface="Times New Roman" pitchFamily="18" charset="0"/>
              </a:rPr>
              <a:t> la </a:t>
            </a:r>
            <a:r>
              <a:rPr lang="it-IT" sz="2800" i="1" dirty="0" err="1" smtClean="0">
                <a:latin typeface="Times New Roman" pitchFamily="18" charset="0"/>
                <a:cs typeface="Times New Roman" pitchFamily="18" charset="0"/>
              </a:rPr>
              <a:t>qualité</a:t>
            </a:r>
            <a:r>
              <a:rPr lang="it-IT" sz="2800" i="1" dirty="0" smtClean="0">
                <a:latin typeface="Times New Roman" pitchFamily="18" charset="0"/>
                <a:cs typeface="Times New Roman" pitchFamily="18" charset="0"/>
              </a:rPr>
              <a:t> et l’</a:t>
            </a:r>
            <a:r>
              <a:rPr lang="it-IT" sz="2800" i="1" dirty="0" err="1" smtClean="0">
                <a:latin typeface="Times New Roman" pitchFamily="18" charset="0"/>
                <a:cs typeface="Times New Roman" pitchFamily="18" charset="0"/>
              </a:rPr>
              <a:t>éfficacité</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professionnelle</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des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travaux</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réalisés</a:t>
            </a:r>
            <a:r>
              <a:rPr lang="it-IT" sz="2800" i="1" dirty="0" smtClean="0">
                <a:latin typeface="Times New Roman" pitchFamily="18" charset="0"/>
                <a:cs typeface="Times New Roman" pitchFamily="18" charset="0"/>
              </a:rPr>
              <a:t> par l’</a:t>
            </a:r>
            <a:r>
              <a:rPr lang="it-IT" sz="2800" i="1" dirty="0" err="1" smtClean="0">
                <a:latin typeface="Times New Roman" pitchFamily="18" charset="0"/>
                <a:cs typeface="Times New Roman" pitchFamily="18" charset="0"/>
              </a:rPr>
              <a:t>Entreprise</a:t>
            </a:r>
            <a:r>
              <a:rPr lang="it-IT" sz="2800" i="1" dirty="0" smtClean="0">
                <a:latin typeface="Times New Roman" pitchFamily="18" charset="0"/>
                <a:cs typeface="Times New Roman" pitchFamily="18" charset="0"/>
              </a:rPr>
              <a:t> </a:t>
            </a:r>
            <a:r>
              <a:rPr lang="it-IT" sz="2800" i="1" dirty="0">
                <a:latin typeface="Times New Roman" pitchFamily="18" charset="0"/>
                <a:cs typeface="Times New Roman" pitchFamily="18" charset="0"/>
              </a:rPr>
              <a:t>MATTEI </a:t>
            </a:r>
            <a:r>
              <a:rPr lang="it-IT" sz="2800" i="1" dirty="0" err="1" smtClean="0">
                <a:latin typeface="Times New Roman" pitchFamily="18" charset="0"/>
                <a:cs typeface="Times New Roman" pitchFamily="18" charset="0"/>
              </a:rPr>
              <a:t>sur</a:t>
            </a:r>
            <a:r>
              <a:rPr lang="it-IT" sz="2800" i="1" dirty="0" smtClean="0">
                <a:latin typeface="Times New Roman" pitchFamily="18" charset="0"/>
                <a:cs typeface="Times New Roman" pitchFamily="18" charset="0"/>
              </a:rPr>
              <a:t> la base de </a:t>
            </a:r>
            <a:r>
              <a:rPr lang="it-IT" sz="2800" i="1" dirty="0" err="1" smtClean="0">
                <a:latin typeface="Times New Roman" pitchFamily="18" charset="0"/>
                <a:cs typeface="Times New Roman" pitchFamily="18" charset="0"/>
              </a:rPr>
              <a:t>critères</a:t>
            </a:r>
            <a:r>
              <a:rPr lang="it-IT" sz="2800" i="1" dirty="0" smtClean="0">
                <a:latin typeface="Times New Roman" pitchFamily="18" charset="0"/>
                <a:cs typeface="Times New Roman" pitchFamily="18" charset="0"/>
              </a:rPr>
              <a:t> de </a:t>
            </a:r>
            <a:r>
              <a:rPr lang="it-IT" sz="2800" i="1" dirty="0" err="1" smtClean="0">
                <a:latin typeface="Times New Roman" panose="02020603050405020304" pitchFamily="18" charset="0"/>
                <a:cs typeface="Times New Roman" pitchFamily="18" charset="0"/>
              </a:rPr>
              <a:t>contr</a:t>
            </a:r>
            <a:r>
              <a:rPr lang="it-IT" sz="2800" i="1" dirty="0" err="1" smtClean="0">
                <a:effectLst/>
                <a:latin typeface="Times New Roman" panose="02020603050405020304" pitchFamily="18" charset="0"/>
                <a:cs typeface="Times New Roman" panose="02020603050405020304" pitchFamily="18" charset="0"/>
              </a:rPr>
              <a:t>ô</a:t>
            </a:r>
            <a:r>
              <a:rPr lang="it-IT" sz="2800" i="1" dirty="0" err="1" smtClean="0">
                <a:latin typeface="Times New Roman" pitchFamily="18" charset="0"/>
                <a:cs typeface="Times New Roman" pitchFamily="18" charset="0"/>
              </a:rPr>
              <a:t>le</a:t>
            </a:r>
            <a:r>
              <a:rPr lang="it-IT" sz="2800" i="1" dirty="0" smtClean="0">
                <a:latin typeface="Times New Roman" pitchFamily="18" charset="0"/>
                <a:cs typeface="Times New Roman" pitchFamily="18" charset="0"/>
              </a:rPr>
              <a:t> et d’</a:t>
            </a:r>
            <a:r>
              <a:rPr lang="it-IT" sz="2800" i="1" dirty="0" err="1" smtClean="0">
                <a:latin typeface="Times New Roman" pitchFamily="18" charset="0"/>
                <a:cs typeface="Times New Roman" pitchFamily="18" charset="0"/>
              </a:rPr>
              <a:t>évaluation</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strictes</a:t>
            </a:r>
            <a:r>
              <a:rPr lang="it-IT" sz="2800" i="1" dirty="0" smtClean="0">
                <a:latin typeface="Times New Roman" pitchFamily="18" charset="0"/>
                <a:cs typeface="Times New Roman" pitchFamily="18" charset="0"/>
              </a:rPr>
              <a:t>. L’</a:t>
            </a:r>
            <a:r>
              <a:rPr lang="it-IT" sz="2800" i="1" dirty="0" err="1" smtClean="0">
                <a:latin typeface="Times New Roman" pitchFamily="18" charset="0"/>
                <a:cs typeface="Times New Roman" pitchFamily="18" charset="0"/>
              </a:rPr>
              <a:t>Entreprise</a:t>
            </a:r>
            <a:r>
              <a:rPr lang="it-IT" sz="2800" i="1" dirty="0" smtClean="0">
                <a:latin typeface="Times New Roman" pitchFamily="18" charset="0"/>
                <a:cs typeface="Times New Roman" pitchFamily="18" charset="0"/>
              </a:rPr>
              <a:t> </a:t>
            </a:r>
            <a:r>
              <a:rPr lang="it-IT" sz="2800" i="1" dirty="0">
                <a:latin typeface="Times New Roman" pitchFamily="18" charset="0"/>
                <a:cs typeface="Times New Roman" pitchFamily="18" charset="0"/>
              </a:rPr>
              <a:t>MATTEI </a:t>
            </a:r>
            <a:r>
              <a:rPr lang="it-IT" sz="2800" i="1" dirty="0" smtClean="0">
                <a:latin typeface="Times New Roman" pitchFamily="18" charset="0"/>
                <a:cs typeface="Times New Roman" pitchFamily="18" charset="0"/>
              </a:rPr>
              <a:t>est </a:t>
            </a:r>
            <a:r>
              <a:rPr lang="it-IT" sz="2800" i="1" dirty="0" err="1" smtClean="0">
                <a:latin typeface="Times New Roman" pitchFamily="18" charset="0"/>
                <a:cs typeface="Times New Roman" pitchFamily="18" charset="0"/>
              </a:rPr>
              <a:t>certififiée</a:t>
            </a:r>
            <a:r>
              <a:rPr lang="it-IT" sz="2800" i="1" dirty="0" smtClean="0">
                <a:latin typeface="Times New Roman" pitchFamily="18" charset="0"/>
                <a:cs typeface="Times New Roman" pitchFamily="18" charset="0"/>
              </a:rPr>
              <a:t> par </a:t>
            </a:r>
            <a:r>
              <a:rPr lang="it-IT" sz="2800" i="1" dirty="0" err="1" smtClean="0">
                <a:latin typeface="Times New Roman" pitchFamily="18" charset="0"/>
                <a:cs typeface="Times New Roman" pitchFamily="18" charset="0"/>
              </a:rPr>
              <a:t>les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organismes</a:t>
            </a:r>
            <a:r>
              <a:rPr lang="it-IT" sz="2800" i="1" dirty="0" smtClean="0">
                <a:latin typeface="Times New Roman" pitchFamily="18" charset="0"/>
                <a:cs typeface="Times New Roman" pitchFamily="18" charset="0"/>
              </a:rPr>
              <a:t> </a:t>
            </a:r>
            <a:r>
              <a:rPr lang="it-IT" sz="2800" i="1" dirty="0" err="1" smtClean="0">
                <a:latin typeface="Times New Roman" pitchFamily="18" charset="0"/>
                <a:cs typeface="Times New Roman" pitchFamily="18" charset="0"/>
              </a:rPr>
              <a:t>suivants</a:t>
            </a:r>
            <a:r>
              <a:rPr lang="it-IT" sz="2800" i="1" dirty="0" smtClean="0">
                <a:latin typeface="Times New Roman" pitchFamily="18" charset="0"/>
                <a:cs typeface="Times New Roman" pitchFamily="18" charset="0"/>
              </a:rPr>
              <a:t>:</a:t>
            </a:r>
            <a:endParaRPr lang="fr-FR" sz="2800" i="1" dirty="0">
              <a:latin typeface="Times New Roman" pitchFamily="18" charset="0"/>
              <a:cs typeface="Times New Roman" pitchFamily="18" charset="0"/>
            </a:endParaRPr>
          </a:p>
        </p:txBody>
      </p:sp>
      <p:pic>
        <p:nvPicPr>
          <p:cNvPr id="7170" name="Picture 2"/>
          <p:cNvPicPr>
            <a:picLocks noGrp="1" noChangeAspect="1" noChangeArrowheads="1"/>
          </p:cNvPicPr>
          <p:nvPr>
            <p:ph idx="1"/>
          </p:nvPr>
        </p:nvPicPr>
        <p:blipFill>
          <a:blip r:embed="rId2"/>
          <a:stretch>
            <a:fillRect/>
          </a:stretch>
        </p:blipFill>
        <p:spPr bwMode="auto">
          <a:xfrm>
            <a:off x="2267744" y="4560425"/>
            <a:ext cx="1581150" cy="4191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2267744" y="5534041"/>
            <a:ext cx="1785950" cy="504826"/>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755576" y="4529460"/>
            <a:ext cx="984447" cy="1521417"/>
          </a:xfrm>
          <a:prstGeom prst="rect">
            <a:avLst/>
          </a:prstGeom>
          <a:noFill/>
          <a:ln w="9525">
            <a:noFill/>
            <a:miter lim="800000"/>
            <a:headEnd/>
            <a:tailEnd/>
          </a:ln>
          <a:effectLst/>
        </p:spPr>
      </p:pic>
    </p:spTree>
  </p:cSld>
  <p:clrMapOvr>
    <a:masterClrMapping/>
  </p:clrMapOvr>
  <p:transition spd="med" advTm="5000">
    <p:diamon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285728"/>
            <a:ext cx="8229600" cy="550984"/>
          </a:xfrm>
        </p:spPr>
        <p:txBody>
          <a:bodyPr>
            <a:normAutofit fontScale="90000"/>
          </a:bodyPr>
          <a:lstStyle/>
          <a:p>
            <a:r>
              <a:rPr lang="fr-FR" sz="4000" b="1" i="1" dirty="0" smtClean="0">
                <a:latin typeface="Times New Roman" pitchFamily="18" charset="0"/>
                <a:cs typeface="Times New Roman" pitchFamily="18" charset="0"/>
              </a:rPr>
              <a:t>Services</a:t>
            </a:r>
            <a:endParaRPr lang="fr-FR" sz="4000" dirty="0">
              <a:latin typeface="Times New Roman" pitchFamily="18" charset="0"/>
              <a:cs typeface="Times New Roman" pitchFamily="18" charset="0"/>
            </a:endParaRPr>
          </a:p>
        </p:txBody>
      </p:sp>
      <p:sp>
        <p:nvSpPr>
          <p:cNvPr id="3" name="Espace réservé du contenu 2"/>
          <p:cNvSpPr>
            <a:spLocks noGrp="1"/>
          </p:cNvSpPr>
          <p:nvPr>
            <p:ph idx="1"/>
          </p:nvPr>
        </p:nvSpPr>
        <p:spPr>
          <a:xfrm>
            <a:off x="457200" y="836712"/>
            <a:ext cx="8229600" cy="5664122"/>
          </a:xfrm>
        </p:spPr>
        <p:txBody>
          <a:bodyPr>
            <a:normAutofit fontScale="77500" lnSpcReduction="20000"/>
          </a:bodyPr>
          <a:lstStyle/>
          <a:p>
            <a:r>
              <a:rPr lang="fr-FR" b="1" i="1" dirty="0" smtClean="0">
                <a:latin typeface="Times New Roman" pitchFamily="18" charset="0"/>
                <a:cs typeface="Times New Roman" pitchFamily="18" charset="0"/>
              </a:rPr>
              <a:t>ROUTES</a:t>
            </a:r>
            <a:endParaRPr lang="fr-FR" b="1" i="1" dirty="0">
              <a:latin typeface="Times New Roman" pitchFamily="18" charset="0"/>
              <a:cs typeface="Times New Roman" pitchFamily="18" charset="0"/>
            </a:endParaRPr>
          </a:p>
          <a:p>
            <a:pPr marL="520700" indent="-457200" algn="just"/>
            <a:r>
              <a:rPr lang="it-IT" i="1" dirty="0" err="1" smtClean="0">
                <a:latin typeface="Times New Roman" pitchFamily="18" charset="0"/>
                <a:cs typeface="Times New Roman" pitchFamily="18" charset="0"/>
              </a:rPr>
              <a:t>Ces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dernières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années</a:t>
            </a:r>
            <a:r>
              <a:rPr lang="it-IT" i="1" dirty="0" smtClean="0">
                <a:latin typeface="Times New Roman" pitchFamily="18" charset="0"/>
                <a:cs typeface="Times New Roman" pitchFamily="18" charset="0"/>
              </a:rPr>
              <a:t>, l’</a:t>
            </a:r>
            <a:r>
              <a:rPr lang="it-IT" i="1" dirty="0" err="1" smtClean="0">
                <a:latin typeface="Times New Roman" pitchFamily="18" charset="0"/>
                <a:cs typeface="Times New Roman" pitchFamily="18" charset="0"/>
              </a:rPr>
              <a:t>Entreprise</a:t>
            </a:r>
            <a:r>
              <a:rPr lang="it-IT" i="1" dirty="0" smtClean="0">
                <a:latin typeface="Times New Roman" pitchFamily="18" charset="0"/>
                <a:cs typeface="Times New Roman" pitchFamily="18" charset="0"/>
              </a:rPr>
              <a:t> </a:t>
            </a:r>
            <a:r>
              <a:rPr lang="it-IT" i="1" dirty="0">
                <a:latin typeface="Times New Roman" pitchFamily="18" charset="0"/>
                <a:cs typeface="Times New Roman" pitchFamily="18" charset="0"/>
              </a:rPr>
              <a:t>MATTEI </a:t>
            </a:r>
            <a:r>
              <a:rPr lang="it-IT" i="1" dirty="0" smtClean="0">
                <a:latin typeface="Times New Roman" pitchFamily="18" charset="0"/>
                <a:cs typeface="Times New Roman" pitchFamily="18" charset="0"/>
              </a:rPr>
              <a:t>a </a:t>
            </a:r>
            <a:r>
              <a:rPr lang="it-IT" i="1" dirty="0" err="1" smtClean="0">
                <a:latin typeface="Times New Roman" pitchFamily="18" charset="0"/>
                <a:cs typeface="Times New Roman" pitchFamily="18" charset="0"/>
              </a:rPr>
              <a:t>été</a:t>
            </a:r>
            <a:r>
              <a:rPr lang="it-IT" i="1" dirty="0" smtClean="0">
                <a:latin typeface="Times New Roman" pitchFamily="18" charset="0"/>
                <a:cs typeface="Times New Roman" pitchFamily="18" charset="0"/>
              </a:rPr>
              <a:t> protagoniste </a:t>
            </a:r>
            <a:r>
              <a:rPr lang="it-IT" i="1" dirty="0" err="1" smtClean="0">
                <a:latin typeface="Times New Roman" pitchFamily="18" charset="0"/>
                <a:cs typeface="Times New Roman" pitchFamily="18" charset="0"/>
              </a:rPr>
              <a:t>sur</a:t>
            </a:r>
            <a:r>
              <a:rPr lang="it-IT" i="1" dirty="0" smtClean="0">
                <a:latin typeface="Times New Roman" pitchFamily="18" charset="0"/>
                <a:cs typeface="Times New Roman" pitchFamily="18" charset="0"/>
              </a:rPr>
              <a:t> d’</a:t>
            </a:r>
            <a:r>
              <a:rPr lang="it-IT" i="1" dirty="0" err="1" smtClean="0">
                <a:latin typeface="Times New Roman" pitchFamily="18" charset="0"/>
                <a:cs typeface="Times New Roman" pitchFamily="18" charset="0"/>
              </a:rPr>
              <a:t>importants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projets</a:t>
            </a:r>
            <a:r>
              <a:rPr lang="it-IT" i="1" dirty="0" smtClean="0">
                <a:latin typeface="Times New Roman" pitchFamily="18" charset="0"/>
                <a:cs typeface="Times New Roman" pitchFamily="18" charset="0"/>
              </a:rPr>
              <a:t> d’</a:t>
            </a:r>
            <a:r>
              <a:rPr lang="it-IT" i="1" dirty="0" err="1" smtClean="0">
                <a:latin typeface="Times New Roman" pitchFamily="18" charset="0"/>
                <a:cs typeface="Times New Roman" pitchFamily="18" charset="0"/>
              </a:rPr>
              <a:t>urbanisme</a:t>
            </a:r>
            <a:r>
              <a:rPr lang="it-IT" i="1" dirty="0" smtClean="0">
                <a:latin typeface="Times New Roman" pitchFamily="18" charset="0"/>
                <a:cs typeface="Times New Roman" pitchFamily="18" charset="0"/>
              </a:rPr>
              <a:t>.</a:t>
            </a:r>
          </a:p>
          <a:p>
            <a:pPr marL="520700" indent="-457200" algn="just"/>
            <a:endParaRPr lang="it-IT" i="1" dirty="0">
              <a:latin typeface="Times New Roman" pitchFamily="18" charset="0"/>
              <a:cs typeface="Times New Roman" pitchFamily="18" charset="0"/>
            </a:endParaRPr>
          </a:p>
          <a:p>
            <a:pPr marL="520700" indent="-457200" algn="just"/>
            <a:r>
              <a:rPr lang="it-IT" i="1" dirty="0" err="1" smtClean="0">
                <a:latin typeface="Times New Roman" pitchFamily="18" charset="0"/>
                <a:cs typeface="Times New Roman" pitchFamily="18" charset="0"/>
              </a:rPr>
              <a:t>Travaux</a:t>
            </a:r>
            <a:r>
              <a:rPr lang="it-IT" i="1" dirty="0" smtClean="0">
                <a:latin typeface="Times New Roman" pitchFamily="18" charset="0"/>
                <a:cs typeface="Times New Roman" pitchFamily="18" charset="0"/>
              </a:rPr>
              <a:t> d’</a:t>
            </a:r>
            <a:r>
              <a:rPr lang="it-IT" i="1" dirty="0" err="1" smtClean="0">
                <a:latin typeface="Times New Roman" pitchFamily="18" charset="0"/>
                <a:cs typeface="Times New Roman" pitchFamily="18" charset="0"/>
              </a:rPr>
              <a:t>urbanisation</a:t>
            </a:r>
            <a:r>
              <a:rPr lang="it-IT" i="1" dirty="0" smtClean="0">
                <a:latin typeface="Times New Roman" pitchFamily="18" charset="0"/>
                <a:cs typeface="Times New Roman" pitchFamily="18" charset="0"/>
              </a:rPr>
              <a:t>:</a:t>
            </a:r>
            <a:endParaRPr lang="it-IT" i="1" dirty="0">
              <a:latin typeface="Times New Roman" pitchFamily="18" charset="0"/>
              <a:cs typeface="Times New Roman" pitchFamily="18" charset="0"/>
            </a:endParaRPr>
          </a:p>
          <a:p>
            <a:pPr marL="520700" indent="-457200" algn="just"/>
            <a:r>
              <a:rPr lang="fr-FR" i="1" dirty="0" smtClean="0">
                <a:latin typeface="Times New Roman" pitchFamily="18" charset="0"/>
                <a:cs typeface="Times New Roman" pitchFamily="18" charset="0"/>
              </a:rPr>
              <a:t>CESENA </a:t>
            </a:r>
            <a:r>
              <a:rPr lang="fr-FR" i="1" dirty="0">
                <a:latin typeface="Times New Roman" pitchFamily="18" charset="0"/>
                <a:cs typeface="Times New Roman" pitchFamily="18" charset="0"/>
              </a:rPr>
              <a:t>(FC) </a:t>
            </a:r>
            <a:r>
              <a:rPr lang="fr-FR" i="1" dirty="0" smtClean="0">
                <a:latin typeface="Times New Roman" pitchFamily="18" charset="0"/>
                <a:cs typeface="Times New Roman" pitchFamily="18" charset="0"/>
              </a:rPr>
              <a:t>- </a:t>
            </a:r>
            <a:r>
              <a:rPr lang="fr-FR" i="1" dirty="0" err="1" smtClean="0">
                <a:latin typeface="Times New Roman" pitchFamily="18" charset="0"/>
                <a:cs typeface="Times New Roman" pitchFamily="18" charset="0"/>
              </a:rPr>
              <a:t>Concessionaire</a:t>
            </a:r>
            <a:r>
              <a:rPr lang="fr-FR" i="1" dirty="0" smtClean="0">
                <a:latin typeface="Times New Roman" pitchFamily="18" charset="0"/>
                <a:cs typeface="Times New Roman" pitchFamily="18" charset="0"/>
              </a:rPr>
              <a:t> Automobile;</a:t>
            </a:r>
            <a:endParaRPr lang="fr-FR" i="1" dirty="0">
              <a:latin typeface="Times New Roman" pitchFamily="18" charset="0"/>
              <a:cs typeface="Times New Roman" pitchFamily="18" charset="0"/>
            </a:endParaRPr>
          </a:p>
          <a:p>
            <a:pPr marL="520700" indent="-457200" algn="just"/>
            <a:r>
              <a:rPr lang="it-IT" i="1" dirty="0" smtClean="0">
                <a:latin typeface="Times New Roman" pitchFamily="18" charset="0"/>
                <a:cs typeface="Times New Roman" pitchFamily="18" charset="0"/>
              </a:rPr>
              <a:t>PESARO </a:t>
            </a:r>
            <a:r>
              <a:rPr lang="it-IT" i="1" dirty="0">
                <a:latin typeface="Times New Roman" pitchFamily="18" charset="0"/>
                <a:cs typeface="Times New Roman" pitchFamily="18" charset="0"/>
              </a:rPr>
              <a:t>(PU) </a:t>
            </a:r>
            <a:r>
              <a:rPr lang="it-IT" i="1" dirty="0" smtClean="0">
                <a:latin typeface="Times New Roman" pitchFamily="18" charset="0"/>
                <a:cs typeface="Times New Roman" pitchFamily="18" charset="0"/>
              </a:rPr>
              <a:t>- Zone </a:t>
            </a:r>
            <a:r>
              <a:rPr lang="it-IT" i="1" dirty="0" err="1">
                <a:latin typeface="Times New Roman" pitchFamily="18" charset="0"/>
                <a:cs typeface="Times New Roman" pitchFamily="18" charset="0"/>
              </a:rPr>
              <a:t>R</a:t>
            </a:r>
            <a:r>
              <a:rPr lang="it-IT" i="1" dirty="0" err="1" smtClean="0">
                <a:latin typeface="Times New Roman" pitchFamily="18" charset="0"/>
                <a:cs typeface="Times New Roman" pitchFamily="18" charset="0"/>
              </a:rPr>
              <a:t>ésidentielle</a:t>
            </a:r>
            <a:r>
              <a:rPr lang="it-IT" i="1" dirty="0" smtClean="0">
                <a:latin typeface="Times New Roman" pitchFamily="18" charset="0"/>
                <a:cs typeface="Times New Roman" pitchFamily="18" charset="0"/>
              </a:rPr>
              <a:t> </a:t>
            </a:r>
            <a:r>
              <a:rPr lang="it-IT" i="1" dirty="0">
                <a:latin typeface="Times New Roman" pitchFamily="18" charset="0"/>
                <a:cs typeface="Times New Roman" pitchFamily="18" charset="0"/>
              </a:rPr>
              <a:t>Celletta di S. </a:t>
            </a:r>
            <a:r>
              <a:rPr lang="it-IT" i="1" dirty="0" smtClean="0">
                <a:latin typeface="Times New Roman" pitchFamily="18" charset="0"/>
                <a:cs typeface="Times New Roman" pitchFamily="18" charset="0"/>
              </a:rPr>
              <a:t>Veneranda;</a:t>
            </a:r>
            <a:endParaRPr lang="it-IT" i="1" dirty="0">
              <a:latin typeface="Times New Roman" pitchFamily="18" charset="0"/>
              <a:cs typeface="Times New Roman" pitchFamily="18" charset="0"/>
            </a:endParaRPr>
          </a:p>
          <a:p>
            <a:pPr marL="520700" indent="-457200" algn="just"/>
            <a:r>
              <a:rPr lang="it-IT" i="1" dirty="0" smtClean="0">
                <a:latin typeface="Times New Roman" pitchFamily="18" charset="0"/>
                <a:cs typeface="Times New Roman" pitchFamily="18" charset="0"/>
              </a:rPr>
              <a:t>VILLA </a:t>
            </a:r>
            <a:r>
              <a:rPr lang="it-IT" i="1" dirty="0">
                <a:latin typeface="Times New Roman" pitchFamily="18" charset="0"/>
                <a:cs typeface="Times New Roman" pitchFamily="18" charset="0"/>
              </a:rPr>
              <a:t>VERUCCHIO (RN) - </a:t>
            </a:r>
            <a:r>
              <a:rPr lang="it-IT" i="1" dirty="0" smtClean="0">
                <a:latin typeface="Times New Roman" pitchFamily="18" charset="0"/>
                <a:cs typeface="Times New Roman" pitchFamily="18" charset="0"/>
              </a:rPr>
              <a:t> Zone </a:t>
            </a:r>
            <a:r>
              <a:rPr lang="it-IT" i="1" dirty="0" err="1" smtClean="0">
                <a:latin typeface="Times New Roman" pitchFamily="18" charset="0"/>
                <a:cs typeface="Times New Roman" pitchFamily="18" charset="0"/>
              </a:rPr>
              <a:t>Industrielle</a:t>
            </a:r>
            <a:r>
              <a:rPr lang="it-IT" i="1" dirty="0" smtClean="0">
                <a:latin typeface="Times New Roman" pitchFamily="18" charset="0"/>
                <a:cs typeface="Times New Roman" pitchFamily="18" charset="0"/>
              </a:rPr>
              <a:t>;</a:t>
            </a:r>
            <a:endParaRPr lang="it-IT" i="1" dirty="0">
              <a:latin typeface="Times New Roman" pitchFamily="18" charset="0"/>
              <a:cs typeface="Times New Roman" pitchFamily="18" charset="0"/>
            </a:endParaRPr>
          </a:p>
          <a:p>
            <a:pPr marL="520700" indent="-457200" algn="just"/>
            <a:r>
              <a:rPr lang="it-IT" i="1" dirty="0" smtClean="0">
                <a:latin typeface="Times New Roman" pitchFamily="18" charset="0"/>
                <a:cs typeface="Times New Roman" pitchFamily="18" charset="0"/>
              </a:rPr>
              <a:t>RIMINI </a:t>
            </a:r>
            <a:r>
              <a:rPr lang="it-IT" i="1" dirty="0">
                <a:latin typeface="Times New Roman" pitchFamily="18" charset="0"/>
                <a:cs typeface="Times New Roman" pitchFamily="18" charset="0"/>
              </a:rPr>
              <a:t>(RN) - Marebello Via </a:t>
            </a:r>
            <a:r>
              <a:rPr lang="it-IT" i="1" dirty="0" smtClean="0">
                <a:latin typeface="Times New Roman" pitchFamily="18" charset="0"/>
                <a:cs typeface="Times New Roman" pitchFamily="18" charset="0"/>
              </a:rPr>
              <a:t>Melucci;</a:t>
            </a:r>
            <a:endParaRPr lang="it-IT" i="1" dirty="0">
              <a:latin typeface="Times New Roman" pitchFamily="18" charset="0"/>
              <a:cs typeface="Times New Roman" pitchFamily="18" charset="0"/>
            </a:endParaRPr>
          </a:p>
          <a:p>
            <a:pPr marL="520700" indent="-457200" algn="just"/>
            <a:r>
              <a:rPr lang="fr-FR" i="1" dirty="0" smtClean="0">
                <a:latin typeface="Times New Roman" pitchFamily="18" charset="0"/>
                <a:cs typeface="Times New Roman" pitchFamily="18" charset="0"/>
              </a:rPr>
              <a:t>RIMINI </a:t>
            </a:r>
            <a:r>
              <a:rPr lang="fr-FR" i="1" dirty="0">
                <a:latin typeface="Times New Roman" pitchFamily="18" charset="0"/>
                <a:cs typeface="Times New Roman" pitchFamily="18" charset="0"/>
              </a:rPr>
              <a:t>(RN) - Porta </a:t>
            </a:r>
            <a:r>
              <a:rPr lang="fr-FR" i="1" dirty="0" smtClean="0">
                <a:latin typeface="Times New Roman" pitchFamily="18" charset="0"/>
                <a:cs typeface="Times New Roman" pitchFamily="18" charset="0"/>
              </a:rPr>
              <a:t>Sud.</a:t>
            </a:r>
          </a:p>
          <a:p>
            <a:pPr marL="520700" indent="-457200" algn="just"/>
            <a:endParaRPr lang="fr-FR" i="1" dirty="0">
              <a:latin typeface="Times New Roman" pitchFamily="18" charset="0"/>
              <a:cs typeface="Times New Roman" pitchFamily="18" charset="0"/>
            </a:endParaRPr>
          </a:p>
          <a:p>
            <a:pPr marL="520700" indent="-457200" algn="just"/>
            <a:r>
              <a:rPr lang="it-IT" i="1" dirty="0" err="1" smtClean="0">
                <a:latin typeface="Times New Roman" pitchFamily="18" charset="0"/>
                <a:cs typeface="Times New Roman" pitchFamily="18" charset="0"/>
              </a:rPr>
              <a:t>Travaux</a:t>
            </a:r>
            <a:r>
              <a:rPr lang="it-IT" i="1" dirty="0" smtClean="0">
                <a:latin typeface="Times New Roman" pitchFamily="18" charset="0"/>
                <a:cs typeface="Times New Roman" pitchFamily="18" charset="0"/>
              </a:rPr>
              <a:t> de </a:t>
            </a:r>
            <a:r>
              <a:rPr lang="it-IT" i="1" dirty="0" err="1" smtClean="0">
                <a:latin typeface="Times New Roman" pitchFamily="18" charset="0"/>
                <a:cs typeface="Times New Roman" pitchFamily="18" charset="0"/>
              </a:rPr>
              <a:t>voirie</a:t>
            </a:r>
            <a:r>
              <a:rPr lang="it-IT" i="1" dirty="0" smtClean="0">
                <a:latin typeface="Times New Roman" pitchFamily="18" charset="0"/>
                <a:cs typeface="Times New Roman" pitchFamily="18" charset="0"/>
              </a:rPr>
              <a:t>:</a:t>
            </a:r>
            <a:endParaRPr lang="fr-FR" i="1" dirty="0">
              <a:latin typeface="Times New Roman" pitchFamily="18" charset="0"/>
              <a:cs typeface="Times New Roman" pitchFamily="18" charset="0"/>
            </a:endParaRPr>
          </a:p>
          <a:p>
            <a:pPr marL="520700" indent="-457200" algn="just"/>
            <a:r>
              <a:rPr lang="it-IT" i="1" dirty="0" smtClean="0">
                <a:latin typeface="Times New Roman" pitchFamily="18" charset="0"/>
                <a:cs typeface="Times New Roman" pitchFamily="18" charset="0"/>
              </a:rPr>
              <a:t>CESENA </a:t>
            </a:r>
            <a:r>
              <a:rPr lang="it-IT" i="1" dirty="0">
                <a:latin typeface="Times New Roman" pitchFamily="18" charset="0"/>
                <a:cs typeface="Times New Roman" pitchFamily="18" charset="0"/>
              </a:rPr>
              <a:t>(FC) </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Rond</a:t>
            </a:r>
            <a:r>
              <a:rPr lang="it-IT" i="1" dirty="0" smtClean="0">
                <a:latin typeface="Times New Roman" pitchFamily="18" charset="0"/>
                <a:cs typeface="Times New Roman" pitchFamily="18" charset="0"/>
              </a:rPr>
              <a:t> </a:t>
            </a:r>
            <a:r>
              <a:rPr lang="it-IT" i="1" dirty="0">
                <a:latin typeface="Times New Roman" pitchFamily="18" charset="0"/>
                <a:cs typeface="Times New Roman" pitchFamily="18" charset="0"/>
              </a:rPr>
              <a:t>P</a:t>
            </a:r>
            <a:r>
              <a:rPr lang="it-IT" i="1" dirty="0" smtClean="0">
                <a:latin typeface="Times New Roman" pitchFamily="18" charset="0"/>
                <a:cs typeface="Times New Roman" pitchFamily="18" charset="0"/>
              </a:rPr>
              <a:t>oint de la bretelle d’</a:t>
            </a:r>
            <a:r>
              <a:rPr lang="it-IT" i="1" dirty="0" err="1" smtClean="0">
                <a:latin typeface="Times New Roman" pitchFamily="18" charset="0"/>
                <a:cs typeface="Times New Roman" pitchFamily="18" charset="0"/>
              </a:rPr>
              <a:t>accès</a:t>
            </a:r>
            <a:r>
              <a:rPr lang="it-IT" i="1" dirty="0" smtClean="0">
                <a:latin typeface="Times New Roman" pitchFamily="18" charset="0"/>
                <a:cs typeface="Times New Roman" pitchFamily="18" charset="0"/>
              </a:rPr>
              <a:t> de l’Autoroute </a:t>
            </a:r>
            <a:r>
              <a:rPr lang="it-IT" i="1" dirty="0">
                <a:latin typeface="Times New Roman" pitchFamily="18" charset="0"/>
                <a:cs typeface="Times New Roman" pitchFamily="18" charset="0"/>
              </a:rPr>
              <a:t>A14 </a:t>
            </a:r>
            <a:r>
              <a:rPr lang="it-IT" i="1" dirty="0" smtClean="0">
                <a:latin typeface="Times New Roman" pitchFamily="18" charset="0"/>
                <a:cs typeface="Times New Roman" pitchFamily="18" charset="0"/>
              </a:rPr>
              <a:t>de </a:t>
            </a:r>
            <a:r>
              <a:rPr lang="it-IT" i="1" dirty="0">
                <a:latin typeface="Times New Roman" pitchFamily="18" charset="0"/>
                <a:cs typeface="Times New Roman" pitchFamily="18" charset="0"/>
              </a:rPr>
              <a:t>Cesena </a:t>
            </a:r>
            <a:r>
              <a:rPr lang="it-IT" i="1" dirty="0" smtClean="0">
                <a:latin typeface="Times New Roman" pitchFamily="18" charset="0"/>
                <a:cs typeface="Times New Roman" pitchFamily="18" charset="0"/>
              </a:rPr>
              <a:t>Nord;</a:t>
            </a:r>
            <a:endParaRPr lang="it-IT" i="1" dirty="0">
              <a:latin typeface="Times New Roman" pitchFamily="18" charset="0"/>
              <a:cs typeface="Times New Roman" pitchFamily="18" charset="0"/>
            </a:endParaRPr>
          </a:p>
          <a:p>
            <a:pPr marL="520700" indent="-457200" algn="just"/>
            <a:r>
              <a:rPr lang="it-IT" i="1" dirty="0" smtClean="0">
                <a:latin typeface="Times New Roman" pitchFamily="18" charset="0"/>
                <a:cs typeface="Times New Roman" pitchFamily="18" charset="0"/>
              </a:rPr>
              <a:t>VILLA </a:t>
            </a:r>
            <a:r>
              <a:rPr lang="it-IT" i="1" dirty="0">
                <a:latin typeface="Times New Roman" pitchFamily="18" charset="0"/>
                <a:cs typeface="Times New Roman" pitchFamily="18" charset="0"/>
              </a:rPr>
              <a:t>VERUCCHIO (RN) </a:t>
            </a:r>
            <a:r>
              <a:rPr lang="it-IT" i="1" dirty="0" err="1" smtClean="0">
                <a:latin typeface="Times New Roman" pitchFamily="18" charset="0"/>
                <a:cs typeface="Times New Roman" pitchFamily="18" charset="0"/>
              </a:rPr>
              <a:t>Rond</a:t>
            </a:r>
            <a:r>
              <a:rPr lang="it-IT" i="1" dirty="0" smtClean="0">
                <a:latin typeface="Times New Roman" pitchFamily="18" charset="0"/>
                <a:cs typeface="Times New Roman" pitchFamily="18" charset="0"/>
              </a:rPr>
              <a:t> Point </a:t>
            </a:r>
            <a:r>
              <a:rPr lang="it-IT" i="1" dirty="0" err="1" smtClean="0">
                <a:latin typeface="Times New Roman" pitchFamily="18" charset="0"/>
                <a:cs typeface="Times New Roman" pitchFamily="18" charset="0"/>
              </a:rPr>
              <a:t>sur</a:t>
            </a:r>
            <a:r>
              <a:rPr lang="it-IT" i="1" dirty="0" smtClean="0">
                <a:latin typeface="Times New Roman" pitchFamily="18" charset="0"/>
                <a:cs typeface="Times New Roman" pitchFamily="18" charset="0"/>
              </a:rPr>
              <a:t> la </a:t>
            </a:r>
            <a:r>
              <a:rPr lang="it-IT" i="1" dirty="0" err="1" smtClean="0">
                <a:latin typeface="Times New Roman" pitchFamily="18" charset="0"/>
                <a:cs typeface="Times New Roman" pitchFamily="18" charset="0"/>
              </a:rPr>
              <a:t>Route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Départementale</a:t>
            </a:r>
            <a:r>
              <a:rPr lang="it-IT" i="1" dirty="0" smtClean="0">
                <a:latin typeface="Times New Roman" pitchFamily="18" charset="0"/>
                <a:cs typeface="Times New Roman" pitchFamily="18" charset="0"/>
              </a:rPr>
              <a:t> Marecchiese</a:t>
            </a:r>
          </a:p>
          <a:p>
            <a:endParaRPr lang="fr-FR" i="1" dirty="0">
              <a:latin typeface="Times New Roman" pitchFamily="18" charset="0"/>
              <a:cs typeface="Times New Roman" pitchFamily="18" charset="0"/>
            </a:endParaRPr>
          </a:p>
        </p:txBody>
      </p:sp>
    </p:spTree>
  </p:cSld>
  <p:clrMapOvr>
    <a:masterClrMapping/>
  </p:clrMapOvr>
  <p:transition spd="med" advTm="5000">
    <p:plu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14282" y="980728"/>
            <a:ext cx="8229600" cy="5020040"/>
          </a:xfrm>
        </p:spPr>
        <p:txBody>
          <a:bodyPr>
            <a:noAutofit/>
          </a:bodyPr>
          <a:lstStyle/>
          <a:p>
            <a:pPr algn="just"/>
            <a:r>
              <a:rPr lang="it-IT" sz="2000" i="1" dirty="0" smtClean="0">
                <a:latin typeface="Times New Roman" pitchFamily="18" charset="0"/>
                <a:cs typeface="Times New Roman" pitchFamily="18" charset="0"/>
              </a:rPr>
              <a:t>On ne se </a:t>
            </a:r>
            <a:r>
              <a:rPr lang="it-IT" sz="2000" i="1" dirty="0" err="1" smtClean="0">
                <a:latin typeface="Times New Roman" pitchFamily="18" charset="0"/>
                <a:cs typeface="Times New Roman" pitchFamily="18" charset="0"/>
              </a:rPr>
              <a:t>rend</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pas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toujours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compte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des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réseaux</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existants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sous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les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chaussées</a:t>
            </a:r>
            <a:r>
              <a:rPr lang="it-IT" sz="2000" i="1" dirty="0" smtClean="0">
                <a:latin typeface="Times New Roman" pitchFamily="18" charset="0"/>
                <a:cs typeface="Times New Roman" pitchFamily="18" charset="0"/>
              </a:rPr>
              <a:t> de nos </a:t>
            </a:r>
            <a:r>
              <a:rPr lang="it-IT" sz="2000" i="1" dirty="0" err="1" smtClean="0">
                <a:latin typeface="Times New Roman" pitchFamily="18" charset="0"/>
                <a:cs typeface="Times New Roman" pitchFamily="18" charset="0"/>
              </a:rPr>
              <a:t>villes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bien</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que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chacun</a:t>
            </a:r>
            <a:r>
              <a:rPr lang="it-IT" sz="2000" i="1" dirty="0" smtClean="0">
                <a:latin typeface="Times New Roman" pitchFamily="18" charset="0"/>
                <a:cs typeface="Times New Roman" pitchFamily="18" charset="0"/>
              </a:rPr>
              <a:t> de </a:t>
            </a:r>
            <a:r>
              <a:rPr lang="it-IT" sz="2000" i="1" dirty="0" err="1" smtClean="0">
                <a:latin typeface="Times New Roman" pitchFamily="18" charset="0"/>
                <a:cs typeface="Times New Roman" pitchFamily="18" charset="0"/>
              </a:rPr>
              <a:t>nous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profite</a:t>
            </a:r>
            <a:r>
              <a:rPr lang="it-IT" sz="2000" i="1" dirty="0" smtClean="0">
                <a:latin typeface="Times New Roman" pitchFamily="18" charset="0"/>
                <a:cs typeface="Times New Roman" pitchFamily="18" charset="0"/>
              </a:rPr>
              <a:t> de </a:t>
            </a:r>
            <a:r>
              <a:rPr lang="it-IT" sz="2000" i="1" dirty="0" err="1" smtClean="0">
                <a:latin typeface="Times New Roman" pitchFamily="18" charset="0"/>
                <a:cs typeface="Times New Roman" pitchFamily="18" charset="0"/>
              </a:rPr>
              <a:t>ces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bienfaits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lorsque</a:t>
            </a:r>
            <a:r>
              <a:rPr lang="it-IT" sz="2000" i="1" dirty="0" smtClean="0">
                <a:latin typeface="Times New Roman" pitchFamily="18" charset="0"/>
                <a:cs typeface="Times New Roman" pitchFamily="18" charset="0"/>
              </a:rPr>
              <a:t> l’on </a:t>
            </a:r>
            <a:r>
              <a:rPr lang="it-IT" sz="2000" i="1" dirty="0" err="1" smtClean="0">
                <a:latin typeface="Times New Roman" pitchFamily="18" charset="0"/>
                <a:cs typeface="Times New Roman" pitchFamily="18" charset="0"/>
              </a:rPr>
              <a:t>ouvre</a:t>
            </a:r>
            <a:r>
              <a:rPr lang="it-IT" sz="2000" i="1" dirty="0" smtClean="0">
                <a:latin typeface="Times New Roman" pitchFamily="18" charset="0"/>
                <a:cs typeface="Times New Roman" pitchFamily="18" charset="0"/>
              </a:rPr>
              <a:t> le </a:t>
            </a:r>
            <a:r>
              <a:rPr lang="it-IT" sz="2000" i="1" dirty="0" err="1" smtClean="0">
                <a:latin typeface="Times New Roman" pitchFamily="18" charset="0"/>
                <a:cs typeface="Times New Roman" pitchFamily="18" charset="0"/>
              </a:rPr>
              <a:t>robinet</a:t>
            </a:r>
            <a:r>
              <a:rPr lang="it-IT" sz="2000" i="1" dirty="0" smtClean="0">
                <a:latin typeface="Times New Roman" pitchFamily="18" charset="0"/>
                <a:cs typeface="Times New Roman" pitchFamily="18" charset="0"/>
              </a:rPr>
              <a:t> de l’eau </a:t>
            </a:r>
            <a:r>
              <a:rPr lang="it-IT" sz="2000" i="1" dirty="0" err="1" smtClean="0">
                <a:latin typeface="Times New Roman" pitchFamily="18" charset="0"/>
                <a:cs typeface="Times New Roman" pitchFamily="18" charset="0"/>
              </a:rPr>
              <a:t>ou</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bien</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lorsque</a:t>
            </a:r>
            <a:r>
              <a:rPr lang="it-IT" sz="2000" i="1" dirty="0" smtClean="0">
                <a:latin typeface="Times New Roman" pitchFamily="18" charset="0"/>
                <a:cs typeface="Times New Roman" pitchFamily="18" charset="0"/>
              </a:rPr>
              <a:t> l’on allume la </a:t>
            </a:r>
            <a:r>
              <a:rPr lang="it-IT" sz="2000" i="1" dirty="0" err="1" smtClean="0">
                <a:latin typeface="Times New Roman" pitchFamily="18" charset="0"/>
                <a:cs typeface="Times New Roman" pitchFamily="18" charset="0"/>
              </a:rPr>
              <a:t>cuisinière</a:t>
            </a:r>
            <a:r>
              <a:rPr lang="it-IT" sz="2000" i="1" dirty="0" smtClean="0">
                <a:latin typeface="Times New Roman" pitchFamily="18" charset="0"/>
                <a:cs typeface="Times New Roman" pitchFamily="18" charset="0"/>
              </a:rPr>
              <a:t> à </a:t>
            </a:r>
            <a:r>
              <a:rPr lang="it-IT" sz="2000" i="1" dirty="0" err="1" smtClean="0">
                <a:latin typeface="Times New Roman" pitchFamily="18" charset="0"/>
                <a:cs typeface="Times New Roman" pitchFamily="18" charset="0"/>
              </a:rPr>
              <a:t>gaz</a:t>
            </a:r>
            <a:r>
              <a:rPr lang="fr-FR" sz="2000" i="1" dirty="0" smtClean="0">
                <a:latin typeface="Times New Roman" pitchFamily="18" charset="0"/>
                <a:cs typeface="Times New Roman" pitchFamily="18" charset="0"/>
              </a:rPr>
              <a:t>. </a:t>
            </a:r>
          </a:p>
          <a:p>
            <a:pPr algn="just"/>
            <a:endParaRPr lang="fr-FR" sz="2000" i="1" dirty="0" smtClean="0">
              <a:latin typeface="Times New Roman" pitchFamily="18" charset="0"/>
              <a:cs typeface="Times New Roman" pitchFamily="18" charset="0"/>
            </a:endParaRPr>
          </a:p>
          <a:p>
            <a:pPr algn="just"/>
            <a:r>
              <a:rPr lang="it-IT" sz="2000" i="1" dirty="0" smtClean="0">
                <a:latin typeface="Times New Roman" pitchFamily="18" charset="0"/>
                <a:cs typeface="Times New Roman" pitchFamily="18" charset="0"/>
              </a:rPr>
              <a:t>Pour la </a:t>
            </a:r>
            <a:r>
              <a:rPr lang="it-IT" sz="2000" i="1" dirty="0" err="1" smtClean="0">
                <a:latin typeface="Times New Roman" pitchFamily="18" charset="0"/>
                <a:cs typeface="Times New Roman" pitchFamily="18" charset="0"/>
              </a:rPr>
              <a:t>réalisation</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des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travaux</a:t>
            </a:r>
            <a:r>
              <a:rPr lang="it-IT" sz="2000" i="1" dirty="0" smtClean="0">
                <a:latin typeface="Times New Roman" pitchFamily="18" charset="0"/>
                <a:cs typeface="Times New Roman" pitchFamily="18" charset="0"/>
              </a:rPr>
              <a:t> d’</a:t>
            </a:r>
            <a:r>
              <a:rPr lang="it-IT" sz="2000" i="1" dirty="0" err="1" smtClean="0">
                <a:latin typeface="Times New Roman" pitchFamily="18" charset="0"/>
                <a:cs typeface="Times New Roman" pitchFamily="18" charset="0"/>
              </a:rPr>
              <a:t>urbanisation</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primaire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comme</a:t>
            </a:r>
            <a:r>
              <a:rPr lang="it-IT" sz="2000" i="1" dirty="0" smtClean="0">
                <a:latin typeface="Times New Roman" pitchFamily="18" charset="0"/>
                <a:cs typeface="Times New Roman" pitchFamily="18" charset="0"/>
              </a:rPr>
              <a:t> : l’</a:t>
            </a:r>
            <a:r>
              <a:rPr lang="it-IT" sz="2000" i="1" dirty="0" err="1" smtClean="0">
                <a:latin typeface="Times New Roman" pitchFamily="18" charset="0"/>
                <a:cs typeface="Times New Roman" pitchFamily="18" charset="0"/>
              </a:rPr>
              <a:t>alimentation</a:t>
            </a:r>
            <a:r>
              <a:rPr lang="it-IT" sz="2000" i="1" dirty="0" smtClean="0">
                <a:latin typeface="Times New Roman" pitchFamily="18" charset="0"/>
                <a:cs typeface="Times New Roman" pitchFamily="18" charset="0"/>
              </a:rPr>
              <a:t> en eau et </a:t>
            </a:r>
            <a:r>
              <a:rPr lang="it-IT" sz="2000" i="1" dirty="0" smtClean="0">
                <a:latin typeface="Times New Roman" pitchFamily="18" charset="0"/>
                <a:cs typeface="Times New Roman" pitchFamily="18" charset="0"/>
              </a:rPr>
              <a:t>en </a:t>
            </a:r>
            <a:r>
              <a:rPr lang="it-IT" sz="2000" i="1" dirty="0" err="1" smtClean="0">
                <a:latin typeface="Times New Roman" pitchFamily="18" charset="0"/>
                <a:cs typeface="Times New Roman" pitchFamily="18" charset="0"/>
              </a:rPr>
              <a:t>gaz</a:t>
            </a:r>
            <a:r>
              <a:rPr lang="it-IT" sz="2000" i="1" dirty="0" smtClean="0">
                <a:latin typeface="Times New Roman" pitchFamily="18" charset="0"/>
                <a:cs typeface="Times New Roman" pitchFamily="18" charset="0"/>
              </a:rPr>
              <a:t>, l’</a:t>
            </a:r>
            <a:r>
              <a:rPr lang="it-IT" sz="2000" i="1" dirty="0" err="1" smtClean="0">
                <a:latin typeface="Times New Roman" pitchFamily="18" charset="0"/>
                <a:cs typeface="Times New Roman" pitchFamily="18" charset="0"/>
              </a:rPr>
              <a:t>assainissement</a:t>
            </a:r>
            <a:r>
              <a:rPr lang="it-IT" sz="2000" i="1" dirty="0" smtClean="0">
                <a:latin typeface="Times New Roman" pitchFamily="18" charset="0"/>
                <a:cs typeface="Times New Roman" pitchFamily="18" charset="0"/>
              </a:rPr>
              <a:t>, l’</a:t>
            </a:r>
            <a:r>
              <a:rPr lang="it-IT" sz="2000" i="1" dirty="0" err="1" smtClean="0">
                <a:latin typeface="Times New Roman" pitchFamily="18" charset="0"/>
                <a:cs typeface="Times New Roman" pitchFamily="18" charset="0"/>
              </a:rPr>
              <a:t>énergie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électrique</a:t>
            </a:r>
            <a:r>
              <a:rPr lang="it-IT" sz="2000" i="1" dirty="0" smtClean="0">
                <a:latin typeface="Times New Roman" pitchFamily="18" charset="0"/>
                <a:cs typeface="Times New Roman" pitchFamily="18" charset="0"/>
              </a:rPr>
              <a:t> et </a:t>
            </a:r>
            <a:r>
              <a:rPr lang="it-IT" sz="2000" i="1" dirty="0" err="1" smtClean="0">
                <a:latin typeface="Times New Roman" pitchFamily="18" charset="0"/>
                <a:cs typeface="Times New Roman" pitchFamily="18" charset="0"/>
              </a:rPr>
              <a:t>autres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réseaux</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fibres</a:t>
            </a:r>
            <a:r>
              <a:rPr lang="it-IT" sz="2000" i="1" dirty="0" smtClean="0">
                <a:latin typeface="Times New Roman" pitchFamily="18" charset="0"/>
                <a:cs typeface="Times New Roman" pitchFamily="18" charset="0"/>
              </a:rPr>
              <a:t>, </a:t>
            </a:r>
            <a:r>
              <a:rPr lang="it-IT" sz="2000" i="1" dirty="0" err="1" smtClean="0">
                <a:latin typeface="Times New Roman" panose="02020603050405020304" pitchFamily="18" charset="0"/>
                <a:cs typeface="Times New Roman" panose="02020603050405020304" pitchFamily="18" charset="0"/>
              </a:rPr>
              <a:t>câbles</a:t>
            </a:r>
            <a:r>
              <a:rPr lang="it-IT" sz="2000" i="1" dirty="0" smtClean="0">
                <a:latin typeface="Times New Roman" panose="02020603050405020304" pitchFamily="18" charset="0"/>
                <a:cs typeface="Times New Roman" panose="02020603050405020304" pitchFamily="18" charset="0"/>
              </a:rPr>
              <a:t>, </a:t>
            </a:r>
            <a:r>
              <a:rPr lang="it-IT" sz="2000" i="1" dirty="0" err="1" smtClean="0">
                <a:latin typeface="Times New Roman" panose="02020603050405020304" pitchFamily="18" charset="0"/>
                <a:cs typeface="Times New Roman" panose="02020603050405020304" pitchFamily="18" charset="0"/>
              </a:rPr>
              <a:t>etc</a:t>
            </a:r>
            <a:r>
              <a:rPr lang="it-IT" sz="2000" i="1" dirty="0" smtClean="0">
                <a:latin typeface="Times New Roman" panose="02020603050405020304" pitchFamily="18" charset="0"/>
                <a:cs typeface="Times New Roman" panose="02020603050405020304" pitchFamily="18" charset="0"/>
              </a:rPr>
              <a:t>…), il est nécessaire d’</a:t>
            </a:r>
            <a:r>
              <a:rPr lang="it-IT" sz="2000" i="1" dirty="0" err="1" smtClean="0">
                <a:latin typeface="Times New Roman" panose="02020603050405020304" pitchFamily="18" charset="0"/>
                <a:cs typeface="Times New Roman" panose="02020603050405020304" pitchFamily="18" charset="0"/>
              </a:rPr>
              <a:t>avoir</a:t>
            </a:r>
            <a:r>
              <a:rPr lang="it-IT" sz="2000" i="1" dirty="0" smtClean="0">
                <a:latin typeface="Times New Roman" panose="02020603050405020304" pitchFamily="18" charset="0"/>
                <a:cs typeface="Times New Roman" panose="02020603050405020304" pitchFamily="18" charset="0"/>
              </a:rPr>
              <a:t> </a:t>
            </a:r>
            <a:r>
              <a:rPr lang="it-IT" sz="2000" i="1" dirty="0" err="1" smtClean="0">
                <a:latin typeface="Times New Roman" panose="02020603050405020304" pitchFamily="18" charset="0"/>
                <a:cs typeface="Times New Roman" panose="02020603050405020304" pitchFamily="18" charset="0"/>
              </a:rPr>
              <a:t>beaucoup</a:t>
            </a:r>
            <a:r>
              <a:rPr lang="it-IT" sz="2000" i="1" dirty="0" smtClean="0">
                <a:latin typeface="Times New Roman" panose="02020603050405020304" pitchFamily="18" charset="0"/>
                <a:cs typeface="Times New Roman" panose="02020603050405020304" pitchFamily="18" charset="0"/>
              </a:rPr>
              <a:t> d’</a:t>
            </a:r>
            <a:r>
              <a:rPr lang="it-IT" sz="2000" i="1" dirty="0" err="1" smtClean="0">
                <a:latin typeface="Times New Roman" panose="02020603050405020304" pitchFamily="18" charset="0"/>
                <a:cs typeface="Times New Roman" panose="02020603050405020304" pitchFamily="18" charset="0"/>
              </a:rPr>
              <a:t>expérience</a:t>
            </a:r>
            <a:r>
              <a:rPr lang="it-IT" sz="2000" i="1" dirty="0" smtClean="0">
                <a:latin typeface="Times New Roman" panose="02020603050405020304" pitchFamily="18" charset="0"/>
                <a:cs typeface="Times New Roman" panose="02020603050405020304" pitchFamily="18" charset="0"/>
              </a:rPr>
              <a:t> et de </a:t>
            </a:r>
            <a:r>
              <a:rPr lang="it-IT" sz="2000" i="1" dirty="0" err="1" smtClean="0">
                <a:latin typeface="Times New Roman" panose="02020603050405020304" pitchFamily="18" charset="0"/>
                <a:cs typeface="Times New Roman" panose="02020603050405020304" pitchFamily="18" charset="0"/>
              </a:rPr>
              <a:t>professionnalisme</a:t>
            </a:r>
            <a:r>
              <a:rPr lang="it-IT" sz="2000" i="1" dirty="0" smtClean="0">
                <a:latin typeface="Times New Roman" panose="02020603050405020304" pitchFamily="18" charset="0"/>
                <a:cs typeface="Times New Roman" panose="02020603050405020304" pitchFamily="18" charset="0"/>
              </a:rPr>
              <a:t>; l’ </a:t>
            </a:r>
            <a:r>
              <a:rPr lang="it-IT" sz="2000" i="1" dirty="0" err="1" smtClean="0">
                <a:latin typeface="Times New Roman" pitchFamily="18" charset="0"/>
                <a:cs typeface="Times New Roman" pitchFamily="18" charset="0"/>
              </a:rPr>
              <a:t>Entreprise</a:t>
            </a:r>
            <a:r>
              <a:rPr lang="it-IT" sz="2000" i="1" dirty="0" smtClean="0">
                <a:latin typeface="Times New Roman" pitchFamily="18" charset="0"/>
                <a:cs typeface="Times New Roman" pitchFamily="18" charset="0"/>
              </a:rPr>
              <a:t> </a:t>
            </a:r>
            <a:r>
              <a:rPr lang="it-IT" sz="2000" i="1" dirty="0">
                <a:latin typeface="Times New Roman" pitchFamily="18" charset="0"/>
                <a:cs typeface="Times New Roman" pitchFamily="18" charset="0"/>
              </a:rPr>
              <a:t>MATTEI </a:t>
            </a:r>
            <a:r>
              <a:rPr lang="it-IT" sz="2000" i="1" dirty="0" smtClean="0">
                <a:latin typeface="Times New Roman" pitchFamily="18" charset="0"/>
                <a:cs typeface="Times New Roman" pitchFamily="18" charset="0"/>
              </a:rPr>
              <a:t> à pour cela </a:t>
            </a:r>
            <a:r>
              <a:rPr lang="it-IT" sz="2000" i="1" dirty="0" err="1" smtClean="0">
                <a:latin typeface="Times New Roman" pitchFamily="18" charset="0"/>
                <a:cs typeface="Times New Roman" pitchFamily="18" charset="0"/>
              </a:rPr>
              <a:t>mis</a:t>
            </a:r>
            <a:r>
              <a:rPr lang="it-IT" sz="2000" i="1" dirty="0" smtClean="0">
                <a:latin typeface="Times New Roman" pitchFamily="18" charset="0"/>
                <a:cs typeface="Times New Roman" pitchFamily="18" charset="0"/>
              </a:rPr>
              <a:t> tout son </a:t>
            </a:r>
            <a:r>
              <a:rPr lang="it-IT" sz="2000" i="1" dirty="0" err="1" smtClean="0">
                <a:latin typeface="Times New Roman" pitchFamily="18" charset="0"/>
                <a:cs typeface="Times New Roman" pitchFamily="18" charset="0"/>
              </a:rPr>
              <a:t>savoir</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faire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au</a:t>
            </a:r>
            <a:r>
              <a:rPr lang="it-IT" sz="2000" i="1" dirty="0" smtClean="0">
                <a:latin typeface="Times New Roman" pitchFamily="18" charset="0"/>
                <a:cs typeface="Times New Roman" pitchFamily="18" charset="0"/>
              </a:rPr>
              <a:t> service de </a:t>
            </a:r>
            <a:r>
              <a:rPr lang="it-IT" sz="2000" i="1" dirty="0" err="1" smtClean="0">
                <a:latin typeface="Times New Roman" pitchFamily="18" charset="0"/>
                <a:cs typeface="Times New Roman" pitchFamily="18" charset="0"/>
              </a:rPr>
              <a:t>ses</a:t>
            </a:r>
            <a:r>
              <a:rPr lang="it-IT" sz="2000" i="1" dirty="0" smtClean="0">
                <a:latin typeface="Times New Roman" pitchFamily="18" charset="0"/>
                <a:cs typeface="Times New Roman" pitchFamily="18" charset="0"/>
              </a:rPr>
              <a:t> clients en </a:t>
            </a:r>
            <a:r>
              <a:rPr lang="it-IT" sz="2000" i="1" dirty="0" err="1" smtClean="0">
                <a:latin typeface="Times New Roman" pitchFamily="18" charset="0"/>
                <a:cs typeface="Times New Roman" pitchFamily="18" charset="0"/>
              </a:rPr>
              <a:t>réalisant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des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équipements</a:t>
            </a:r>
            <a:r>
              <a:rPr lang="it-IT" sz="2000" i="1" dirty="0" smtClean="0">
                <a:latin typeface="Times New Roman" pitchFamily="18" charset="0"/>
                <a:cs typeface="Times New Roman" pitchFamily="18" charset="0"/>
              </a:rPr>
              <a:t> de </a:t>
            </a:r>
            <a:r>
              <a:rPr lang="it-IT" sz="2000" i="1" dirty="0" err="1" smtClean="0">
                <a:latin typeface="Times New Roman" pitchFamily="18" charset="0"/>
                <a:cs typeface="Times New Roman" pitchFamily="18" charset="0"/>
              </a:rPr>
              <a:t>tous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genres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conformes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aux</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normes</a:t>
            </a:r>
            <a:r>
              <a:rPr lang="it-IT" sz="2000" i="1" dirty="0" smtClean="0">
                <a:latin typeface="Times New Roman" pitchFamily="18" charset="0"/>
                <a:cs typeface="Times New Roman" pitchFamily="18" charset="0"/>
              </a:rPr>
              <a:t> en </a:t>
            </a:r>
            <a:r>
              <a:rPr lang="it-IT" sz="2000" i="1" dirty="0" err="1" smtClean="0">
                <a:latin typeface="Times New Roman" pitchFamily="18" charset="0"/>
                <a:cs typeface="Times New Roman" pitchFamily="18" charset="0"/>
              </a:rPr>
              <a:t>vigueur</a:t>
            </a:r>
            <a:r>
              <a:rPr lang="it-IT" sz="2000" i="1" dirty="0" smtClean="0">
                <a:latin typeface="Times New Roman" pitchFamily="18" charset="0"/>
                <a:cs typeface="Times New Roman" pitchFamily="18" charset="0"/>
              </a:rPr>
              <a:t>.</a:t>
            </a:r>
            <a:endParaRPr lang="it-IT" sz="2000" i="1" dirty="0">
              <a:latin typeface="Times New Roman" pitchFamily="18" charset="0"/>
              <a:cs typeface="Times New Roman" pitchFamily="18" charset="0"/>
            </a:endParaRPr>
          </a:p>
          <a:p>
            <a:pPr algn="just"/>
            <a:endParaRPr lang="it-IT" sz="2000" i="1" dirty="0" smtClean="0">
              <a:latin typeface="Times New Roman" pitchFamily="18" charset="0"/>
              <a:cs typeface="Times New Roman" pitchFamily="18" charset="0"/>
            </a:endParaRPr>
          </a:p>
          <a:p>
            <a:pPr algn="just"/>
            <a:r>
              <a:rPr lang="it-IT" sz="2000" i="1" dirty="0" smtClean="0">
                <a:latin typeface="Times New Roman" pitchFamily="18" charset="0"/>
                <a:cs typeface="Times New Roman" pitchFamily="18" charset="0"/>
              </a:rPr>
              <a:t>Pour </a:t>
            </a:r>
            <a:r>
              <a:rPr lang="it-IT" sz="2000" i="1" dirty="0" err="1" smtClean="0">
                <a:latin typeface="Times New Roman" pitchFamily="18" charset="0"/>
                <a:cs typeface="Times New Roman" pitchFamily="18" charset="0"/>
              </a:rPr>
              <a:t>mémoire</a:t>
            </a:r>
            <a:r>
              <a:rPr lang="it-IT" sz="2000" i="1" dirty="0" smtClean="0">
                <a:latin typeface="Times New Roman" pitchFamily="18" charset="0"/>
                <a:cs typeface="Times New Roman" pitchFamily="18" charset="0"/>
              </a:rPr>
              <a:t>:</a:t>
            </a:r>
            <a:endParaRPr lang="it-IT" sz="2000" i="1" dirty="0">
              <a:latin typeface="Times New Roman" pitchFamily="18" charset="0"/>
              <a:cs typeface="Times New Roman" pitchFamily="18" charset="0"/>
            </a:endParaRPr>
          </a:p>
          <a:p>
            <a:pPr algn="just"/>
            <a:r>
              <a:rPr lang="it-IT" sz="2000" i="1" dirty="0" smtClean="0">
                <a:latin typeface="Times New Roman" pitchFamily="18" charset="0"/>
                <a:cs typeface="Times New Roman" pitchFamily="18" charset="0"/>
              </a:rPr>
              <a:t>CESENA </a:t>
            </a:r>
            <a:r>
              <a:rPr lang="it-IT" sz="2000" i="1" dirty="0">
                <a:latin typeface="Times New Roman" pitchFamily="18" charset="0"/>
                <a:cs typeface="Times New Roman" pitchFamily="18" charset="0"/>
              </a:rPr>
              <a:t>(FC) </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Réseau</a:t>
            </a:r>
            <a:r>
              <a:rPr lang="it-IT" sz="2000" i="1" dirty="0" smtClean="0">
                <a:latin typeface="Times New Roman" pitchFamily="18" charset="0"/>
                <a:cs typeface="Times New Roman" pitchFamily="18" charset="0"/>
              </a:rPr>
              <a:t> de </a:t>
            </a:r>
            <a:r>
              <a:rPr lang="it-IT" sz="2000" i="1" dirty="0" err="1" smtClean="0">
                <a:latin typeface="Times New Roman" pitchFamily="18" charset="0"/>
                <a:cs typeface="Times New Roman" pitchFamily="18" charset="0"/>
              </a:rPr>
              <a:t>distribution</a:t>
            </a:r>
            <a:r>
              <a:rPr lang="it-IT" sz="2000" i="1" dirty="0" smtClean="0">
                <a:latin typeface="Times New Roman" pitchFamily="18" charset="0"/>
                <a:cs typeface="Times New Roman" pitchFamily="18" charset="0"/>
              </a:rPr>
              <a:t> d’eau </a:t>
            </a:r>
            <a:r>
              <a:rPr lang="it-IT" sz="2000" i="1" dirty="0" err="1" smtClean="0">
                <a:latin typeface="Times New Roman" pitchFamily="18" charset="0"/>
                <a:cs typeface="Times New Roman" pitchFamily="18" charset="0"/>
              </a:rPr>
              <a:t>potable</a:t>
            </a:r>
            <a:r>
              <a:rPr lang="it-IT" sz="2000" i="1" dirty="0" smtClean="0">
                <a:latin typeface="Times New Roman" pitchFamily="18" charset="0"/>
                <a:cs typeface="Times New Roman" pitchFamily="18" charset="0"/>
              </a:rPr>
              <a:t> </a:t>
            </a:r>
            <a:r>
              <a:rPr lang="it-IT" sz="2000" i="1" dirty="0">
                <a:latin typeface="Times New Roman" pitchFamily="18" charset="0"/>
                <a:cs typeface="Times New Roman" pitchFamily="18" charset="0"/>
              </a:rPr>
              <a:t>Borello-Ranchio </a:t>
            </a:r>
            <a:r>
              <a:rPr lang="it-IT" sz="2000" i="1" dirty="0" smtClean="0">
                <a:latin typeface="Times New Roman" pitchFamily="18" charset="0"/>
                <a:cs typeface="Times New Roman" pitchFamily="18" charset="0"/>
              </a:rPr>
              <a:t>HERA• </a:t>
            </a:r>
            <a:r>
              <a:rPr lang="it-IT" sz="2000" i="1" dirty="0">
                <a:latin typeface="Times New Roman" pitchFamily="18" charset="0"/>
                <a:cs typeface="Times New Roman" pitchFamily="18" charset="0"/>
              </a:rPr>
              <a:t>RIMINI (RN) - </a:t>
            </a:r>
            <a:r>
              <a:rPr lang="it-IT" sz="2000" i="1" dirty="0" smtClean="0">
                <a:latin typeface="Times New Roman" pitchFamily="18" charset="0"/>
                <a:cs typeface="Times New Roman" pitchFamily="18" charset="0"/>
              </a:rPr>
              <a:t>Canal </a:t>
            </a:r>
            <a:r>
              <a:rPr lang="it-IT" sz="2000" i="1" dirty="0">
                <a:latin typeface="Times New Roman" pitchFamily="18" charset="0"/>
                <a:cs typeface="Times New Roman" pitchFamily="18" charset="0"/>
              </a:rPr>
              <a:t>Raibano (Consorzio </a:t>
            </a:r>
            <a:r>
              <a:rPr lang="it-IT" sz="2000" i="1" dirty="0" smtClean="0">
                <a:latin typeface="Times New Roman" pitchFamily="18" charset="0"/>
                <a:cs typeface="Times New Roman" pitchFamily="18" charset="0"/>
              </a:rPr>
              <a:t>Bonifica)</a:t>
            </a:r>
          </a:p>
          <a:p>
            <a:pPr algn="just"/>
            <a:r>
              <a:rPr lang="fr-FR" sz="2000" i="1" dirty="0" smtClean="0">
                <a:latin typeface="Times New Roman" pitchFamily="18" charset="0"/>
                <a:cs typeface="Times New Roman" pitchFamily="18" charset="0"/>
              </a:rPr>
              <a:t>GABICCE </a:t>
            </a:r>
            <a:r>
              <a:rPr lang="fr-FR" sz="2000" i="1" dirty="0">
                <a:latin typeface="Times New Roman" pitchFamily="18" charset="0"/>
                <a:cs typeface="Times New Roman" pitchFamily="18" charset="0"/>
              </a:rPr>
              <a:t>(RN) - </a:t>
            </a:r>
            <a:r>
              <a:rPr lang="fr-FR" sz="2000" i="1" dirty="0" smtClean="0">
                <a:latin typeface="Times New Roman" pitchFamily="18" charset="0"/>
                <a:cs typeface="Times New Roman" pitchFamily="18" charset="0"/>
              </a:rPr>
              <a:t> Réseau de distribution d’eau potable</a:t>
            </a:r>
            <a:endParaRPr lang="fr-FR" sz="2000" i="1" dirty="0">
              <a:latin typeface="Times New Roman" pitchFamily="18" charset="0"/>
              <a:cs typeface="Times New Roman" pitchFamily="18" charset="0"/>
            </a:endParaRPr>
          </a:p>
          <a:p>
            <a:pPr algn="just"/>
            <a:r>
              <a:rPr lang="it-IT" sz="2000" i="1" dirty="0" smtClean="0">
                <a:latin typeface="Times New Roman" pitchFamily="18" charset="0"/>
                <a:cs typeface="Times New Roman" pitchFamily="18" charset="0"/>
              </a:rPr>
              <a:t>MISANO </a:t>
            </a:r>
            <a:r>
              <a:rPr lang="it-IT" sz="2000" i="1" dirty="0">
                <a:latin typeface="Times New Roman" pitchFamily="18" charset="0"/>
                <a:cs typeface="Times New Roman" pitchFamily="18" charset="0"/>
              </a:rPr>
              <a:t>MONTE (RN) </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Canalisation</a:t>
            </a:r>
            <a:r>
              <a:rPr lang="it-IT" sz="2000" i="1" dirty="0" smtClean="0">
                <a:latin typeface="Times New Roman" pitchFamily="18" charset="0"/>
                <a:cs typeface="Times New Roman" pitchFamily="18" charset="0"/>
              </a:rPr>
              <a:t> d’</a:t>
            </a:r>
            <a:r>
              <a:rPr lang="it-IT" sz="2000" i="1" dirty="0" err="1" smtClean="0">
                <a:latin typeface="Times New Roman" pitchFamily="18" charset="0"/>
                <a:cs typeface="Times New Roman" pitchFamily="18" charset="0"/>
              </a:rPr>
              <a:t>assainissement</a:t>
            </a:r>
            <a:r>
              <a:rPr lang="it-IT" sz="2000" i="1" dirty="0" smtClean="0">
                <a:latin typeface="Times New Roman" pitchFamily="18" charset="0"/>
                <a:cs typeface="Times New Roman" pitchFamily="18" charset="0"/>
              </a:rPr>
              <a:t> </a:t>
            </a:r>
            <a:r>
              <a:rPr lang="it-IT" sz="2000" i="1" dirty="0">
                <a:latin typeface="Times New Roman" pitchFamily="18" charset="0"/>
                <a:cs typeface="Times New Roman" pitchFamily="18" charset="0"/>
              </a:rPr>
              <a:t>HERA</a:t>
            </a:r>
            <a:endParaRPr lang="fr-FR" sz="2000" i="1" dirty="0">
              <a:latin typeface="Times New Roman" pitchFamily="18" charset="0"/>
              <a:cs typeface="Times New Roman" pitchFamily="18" charset="0"/>
            </a:endParaRPr>
          </a:p>
        </p:txBody>
      </p:sp>
    </p:spTree>
  </p:cSld>
  <p:clrMapOvr>
    <a:masterClrMapping/>
  </p:clrMapOvr>
  <p:transition spd="med" advTm="5000">
    <p:newsfla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7158" y="620688"/>
            <a:ext cx="8229600" cy="5165742"/>
          </a:xfrm>
        </p:spPr>
        <p:txBody>
          <a:bodyPr>
            <a:noAutofit/>
          </a:bodyPr>
          <a:lstStyle/>
          <a:p>
            <a:r>
              <a:rPr lang="fr-FR" sz="2000" b="1" i="1" dirty="0" smtClean="0">
                <a:latin typeface="Times New Roman" pitchFamily="18" charset="0"/>
                <a:cs typeface="Times New Roman" pitchFamily="18" charset="0"/>
              </a:rPr>
              <a:t>AMENAGEMENT URBAIN</a:t>
            </a:r>
          </a:p>
          <a:p>
            <a:endParaRPr lang="fr-FR" sz="2000" b="1" i="1" dirty="0">
              <a:latin typeface="Times New Roman" pitchFamily="18" charset="0"/>
              <a:cs typeface="Times New Roman" pitchFamily="18" charset="0"/>
            </a:endParaRPr>
          </a:p>
          <a:p>
            <a:pPr algn="just"/>
            <a:r>
              <a:rPr lang="it-IT" sz="2000" i="1" dirty="0" err="1" smtClean="0">
                <a:latin typeface="Times New Roman" pitchFamily="18" charset="0"/>
                <a:cs typeface="Times New Roman" pitchFamily="18" charset="0"/>
              </a:rPr>
              <a:t>Les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institutions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publiques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ont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dédié</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ces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derniers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temps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toujours</a:t>
            </a:r>
            <a:r>
              <a:rPr lang="it-IT" sz="2000" i="1" dirty="0" smtClean="0">
                <a:latin typeface="Times New Roman" pitchFamily="18" charset="0"/>
                <a:cs typeface="Times New Roman" pitchFamily="18" charset="0"/>
              </a:rPr>
              <a:t> </a:t>
            </a:r>
            <a:r>
              <a:rPr lang="it-IT" sz="2000" i="1" dirty="0" smtClean="0">
                <a:latin typeface="Times New Roman" pitchFamily="18" charset="0"/>
                <a:cs typeface="Times New Roman" pitchFamily="18" charset="0"/>
              </a:rPr>
              <a:t>plus d’</a:t>
            </a:r>
            <a:r>
              <a:rPr lang="it-IT" sz="2000" i="1" dirty="0" err="1" smtClean="0">
                <a:latin typeface="Times New Roman" pitchFamily="18" charset="0"/>
                <a:cs typeface="Times New Roman" pitchFamily="18" charset="0"/>
              </a:rPr>
              <a:t>attention</a:t>
            </a:r>
            <a:r>
              <a:rPr lang="it-IT" sz="2000" i="1" dirty="0" smtClean="0">
                <a:latin typeface="Times New Roman" pitchFamily="18" charset="0"/>
                <a:cs typeface="Times New Roman" pitchFamily="18" charset="0"/>
              </a:rPr>
              <a:t> à la </a:t>
            </a:r>
            <a:r>
              <a:rPr lang="it-IT" sz="2000" i="1" dirty="0" err="1" smtClean="0">
                <a:latin typeface="Times New Roman" pitchFamily="18" charset="0"/>
                <a:cs typeface="Times New Roman" pitchFamily="18" charset="0"/>
              </a:rPr>
              <a:t>qualité</a:t>
            </a:r>
            <a:r>
              <a:rPr lang="it-IT" sz="2000" i="1" dirty="0" smtClean="0">
                <a:latin typeface="Times New Roman" pitchFamily="18" charset="0"/>
                <a:cs typeface="Times New Roman" pitchFamily="18" charset="0"/>
              </a:rPr>
              <a:t> de la vie de </a:t>
            </a:r>
            <a:r>
              <a:rPr lang="it-IT" sz="2000" i="1" dirty="0" err="1" smtClean="0">
                <a:latin typeface="Times New Roman" pitchFamily="18" charset="0"/>
                <a:cs typeface="Times New Roman" pitchFamily="18" charset="0"/>
              </a:rPr>
              <a:t>leurs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concitoyens</a:t>
            </a:r>
            <a:r>
              <a:rPr lang="it-IT" sz="2000" i="1" dirty="0" smtClean="0">
                <a:latin typeface="Times New Roman" pitchFamily="18" charset="0"/>
                <a:cs typeface="Times New Roman" pitchFamily="18" charset="0"/>
              </a:rPr>
              <a:t> en </a:t>
            </a:r>
            <a:r>
              <a:rPr lang="it-IT" sz="2000" i="1" dirty="0" err="1" smtClean="0">
                <a:latin typeface="Times New Roman" pitchFamily="18" charset="0"/>
                <a:cs typeface="Times New Roman" pitchFamily="18" charset="0"/>
              </a:rPr>
              <a:t>investissant</a:t>
            </a:r>
            <a:r>
              <a:rPr lang="it-IT" sz="2000" i="1" dirty="0" smtClean="0">
                <a:latin typeface="Times New Roman" pitchFamily="18" charset="0"/>
                <a:cs typeface="Times New Roman" pitchFamily="18" charset="0"/>
              </a:rPr>
              <a:t> d’</a:t>
            </a:r>
            <a:r>
              <a:rPr lang="it-IT" sz="2000" i="1" dirty="0" err="1" smtClean="0">
                <a:latin typeface="Times New Roman" pitchFamily="18" charset="0"/>
                <a:cs typeface="Times New Roman" pitchFamily="18" charset="0"/>
              </a:rPr>
              <a:t>énorme</a:t>
            </a:r>
            <a:r>
              <a:rPr lang="it-IT" sz="2000" i="1" dirty="0" err="1" smtClean="0">
                <a:latin typeface="Times New Roman" pitchFamily="18" charset="0"/>
                <a:cs typeface="Times New Roman" pitchFamily="18" charset="0"/>
              </a:rPr>
              <a:t>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ressources</a:t>
            </a:r>
            <a:r>
              <a:rPr lang="it-IT" sz="2000" i="1" dirty="0" smtClean="0">
                <a:latin typeface="Times New Roman" pitchFamily="18" charset="0"/>
                <a:cs typeface="Times New Roman" pitchFamily="18" charset="0"/>
              </a:rPr>
              <a:t> </a:t>
            </a:r>
            <a:r>
              <a:rPr lang="it-IT" sz="2000" i="1" dirty="0" err="1">
                <a:latin typeface="Times New Roman" pitchFamily="18" charset="0"/>
                <a:cs typeface="Times New Roman" pitchFamily="18" charset="0"/>
              </a:rPr>
              <a:t>sur</a:t>
            </a:r>
            <a:r>
              <a:rPr lang="it-IT" sz="2000" i="1" dirty="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leurs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territoires</a:t>
            </a:r>
            <a:r>
              <a:rPr lang="it-IT" sz="2000" i="1" dirty="0" smtClean="0">
                <a:latin typeface="Times New Roman" pitchFamily="18" charset="0"/>
                <a:cs typeface="Times New Roman" pitchFamily="18" charset="0"/>
              </a:rPr>
              <a:t>.</a:t>
            </a:r>
            <a:endParaRPr lang="it-IT" sz="2000" i="1" dirty="0" smtClean="0">
              <a:latin typeface="Times New Roman" pitchFamily="18" charset="0"/>
              <a:cs typeface="Times New Roman" pitchFamily="18" charset="0"/>
            </a:endParaRPr>
          </a:p>
          <a:p>
            <a:pPr algn="just"/>
            <a:endParaRPr lang="it-IT" sz="2000" i="1" dirty="0">
              <a:latin typeface="Times New Roman" pitchFamily="18" charset="0"/>
              <a:cs typeface="Times New Roman" pitchFamily="18" charset="0"/>
            </a:endParaRPr>
          </a:p>
          <a:p>
            <a:pPr algn="just"/>
            <a:r>
              <a:rPr lang="fr-FR" sz="2000" i="1" dirty="0" smtClean="0">
                <a:latin typeface="Times New Roman" pitchFamily="18" charset="0"/>
                <a:cs typeface="Times New Roman" pitchFamily="18" charset="0"/>
              </a:rPr>
              <a:t>Dans le secteur de l’aménagement urbain, l’Entreprise</a:t>
            </a:r>
            <a:r>
              <a:rPr lang="it-IT" sz="2000" i="1" dirty="0" smtClean="0">
                <a:latin typeface="Times New Roman" pitchFamily="18" charset="0"/>
                <a:cs typeface="Times New Roman" pitchFamily="18" charset="0"/>
              </a:rPr>
              <a:t> </a:t>
            </a:r>
            <a:r>
              <a:rPr lang="it-IT" sz="2000" i="1" dirty="0">
                <a:latin typeface="Times New Roman" pitchFamily="18" charset="0"/>
                <a:cs typeface="Times New Roman" pitchFamily="18" charset="0"/>
              </a:rPr>
              <a:t>MATTEI </a:t>
            </a:r>
            <a:r>
              <a:rPr lang="it-IT" sz="2000" i="1" dirty="0" smtClean="0">
                <a:latin typeface="Times New Roman" pitchFamily="18" charset="0"/>
                <a:cs typeface="Times New Roman" pitchFamily="18" charset="0"/>
              </a:rPr>
              <a:t>a </a:t>
            </a:r>
            <a:r>
              <a:rPr lang="it-IT" sz="2000" i="1" dirty="0" err="1" smtClean="0">
                <a:latin typeface="Times New Roman" pitchFamily="18" charset="0"/>
                <a:cs typeface="Times New Roman" pitchFamily="18" charset="0"/>
              </a:rPr>
              <a:t>été</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appelée</a:t>
            </a:r>
            <a:r>
              <a:rPr lang="it-IT" sz="2000" i="1" dirty="0" smtClean="0">
                <a:latin typeface="Times New Roman" pitchFamily="18" charset="0"/>
                <a:cs typeface="Times New Roman" pitchFamily="18" charset="0"/>
              </a:rPr>
              <a:t> de </a:t>
            </a:r>
            <a:r>
              <a:rPr lang="it-IT" sz="2000" i="1" dirty="0" err="1" smtClean="0">
                <a:latin typeface="Times New Roman" pitchFamily="18" charset="0"/>
                <a:cs typeface="Times New Roman" pitchFamily="18" charset="0"/>
              </a:rPr>
              <a:t>nombreuses</a:t>
            </a:r>
            <a:r>
              <a:rPr lang="it-IT" sz="2000" i="1" dirty="0" smtClean="0">
                <a:latin typeface="Times New Roman" pitchFamily="18" charset="0"/>
                <a:cs typeface="Times New Roman" pitchFamily="18" charset="0"/>
              </a:rPr>
              <a:t> fois pour </a:t>
            </a:r>
            <a:r>
              <a:rPr lang="it-IT" sz="2000" i="1" dirty="0" err="1" smtClean="0">
                <a:latin typeface="Times New Roman" pitchFamily="18" charset="0"/>
                <a:cs typeface="Times New Roman" pitchFamily="18" charset="0"/>
              </a:rPr>
              <a:t>réaliser</a:t>
            </a:r>
            <a:r>
              <a:rPr lang="it-IT" sz="2000" i="1" dirty="0" smtClean="0">
                <a:latin typeface="Times New Roman" pitchFamily="18" charset="0"/>
                <a:cs typeface="Times New Roman" pitchFamily="18" charset="0"/>
              </a:rPr>
              <a:t> d’</a:t>
            </a:r>
            <a:r>
              <a:rPr lang="it-IT" sz="2000" i="1" dirty="0" err="1" smtClean="0">
                <a:latin typeface="Times New Roman" pitchFamily="18" charset="0"/>
                <a:cs typeface="Times New Roman" pitchFamily="18" charset="0"/>
              </a:rPr>
              <a:t>importants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ouvrages</a:t>
            </a:r>
            <a:r>
              <a:rPr lang="it-IT" sz="2000" i="1" dirty="0" smtClean="0">
                <a:latin typeface="Times New Roman" pitchFamily="18" charset="0"/>
                <a:cs typeface="Times New Roman" pitchFamily="18" charset="0"/>
              </a:rPr>
              <a:t>, en </a:t>
            </a:r>
            <a:r>
              <a:rPr lang="it-IT" sz="2000" i="1" dirty="0" err="1" smtClean="0">
                <a:latin typeface="Times New Roman" pitchFamily="18" charset="0"/>
                <a:cs typeface="Times New Roman" pitchFamily="18" charset="0"/>
              </a:rPr>
              <a:t>mettant</a:t>
            </a:r>
            <a:r>
              <a:rPr lang="it-IT" sz="2000" i="1" dirty="0" smtClean="0">
                <a:latin typeface="Times New Roman" pitchFamily="18" charset="0"/>
                <a:cs typeface="Times New Roman" pitchFamily="18" charset="0"/>
              </a:rPr>
              <a:t> à la </a:t>
            </a:r>
            <a:r>
              <a:rPr lang="it-IT" sz="2000" i="1" dirty="0" err="1" smtClean="0">
                <a:latin typeface="Times New Roman" pitchFamily="18" charset="0"/>
                <a:cs typeface="Times New Roman" pitchFamily="18" charset="0"/>
              </a:rPr>
              <a:t>disposition</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du</a:t>
            </a:r>
            <a:r>
              <a:rPr lang="it-IT" sz="2000" i="1" dirty="0" smtClean="0">
                <a:latin typeface="Times New Roman" pitchFamily="18" charset="0"/>
                <a:cs typeface="Times New Roman" pitchFamily="18" charset="0"/>
              </a:rPr>
              <a:t> client sa </a:t>
            </a:r>
            <a:r>
              <a:rPr lang="it-IT" sz="2000" i="1" dirty="0" err="1" smtClean="0">
                <a:latin typeface="Times New Roman" pitchFamily="18" charset="0"/>
                <a:cs typeface="Times New Roman" pitchFamily="18" charset="0"/>
              </a:rPr>
              <a:t>propre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organisation</a:t>
            </a:r>
            <a:r>
              <a:rPr lang="it-IT" sz="2000" i="1" dirty="0" smtClean="0">
                <a:latin typeface="Times New Roman" pitchFamily="18" charset="0"/>
                <a:cs typeface="Times New Roman" pitchFamily="18" charset="0"/>
              </a:rPr>
              <a:t> et </a:t>
            </a:r>
            <a:r>
              <a:rPr lang="it-IT" sz="2000" i="1" dirty="0" err="1" smtClean="0">
                <a:latin typeface="Times New Roman" pitchFamily="18" charset="0"/>
                <a:cs typeface="Times New Roman" pitchFamily="18" charset="0"/>
              </a:rPr>
              <a:t>expérience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professionnelle</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obtenant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ainsi</a:t>
            </a:r>
            <a:r>
              <a:rPr lang="it-IT" sz="2000" i="1" dirty="0" smtClean="0">
                <a:latin typeface="Times New Roman" pitchFamily="18" charset="0"/>
                <a:cs typeface="Times New Roman" pitchFamily="18" charset="0"/>
              </a:rPr>
              <a:t> de </a:t>
            </a:r>
            <a:r>
              <a:rPr lang="it-IT" sz="2000" i="1" dirty="0" err="1" smtClean="0">
                <a:latin typeface="Times New Roman" pitchFamily="18" charset="0"/>
                <a:cs typeface="Times New Roman" pitchFamily="18" charset="0"/>
              </a:rPr>
              <a:t>brillants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résultats</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reconnus</a:t>
            </a:r>
            <a:r>
              <a:rPr lang="it-IT" sz="2000" i="1" dirty="0" smtClean="0">
                <a:latin typeface="Times New Roman" pitchFamily="18" charset="0"/>
                <a:cs typeface="Times New Roman" pitchFamily="18" charset="0"/>
              </a:rPr>
              <a:t> à l’</a:t>
            </a:r>
            <a:r>
              <a:rPr lang="it-IT" sz="2000" i="1" dirty="0" err="1" smtClean="0">
                <a:latin typeface="Times New Roman" pitchFamily="18" charset="0"/>
                <a:cs typeface="Times New Roman" pitchFamily="18" charset="0"/>
              </a:rPr>
              <a:t>unanimité</a:t>
            </a:r>
            <a:r>
              <a:rPr lang="it-IT" sz="2000" i="1" dirty="0" smtClean="0">
                <a:latin typeface="Times New Roman" pitchFamily="18" charset="0"/>
                <a:cs typeface="Times New Roman" pitchFamily="18" charset="0"/>
              </a:rPr>
              <a:t> par la </a:t>
            </a:r>
            <a:r>
              <a:rPr lang="it-IT" sz="2000" i="1" dirty="0" err="1" smtClean="0">
                <a:latin typeface="Times New Roman" pitchFamily="18" charset="0"/>
                <a:cs typeface="Times New Roman" pitchFamily="18" charset="0"/>
              </a:rPr>
              <a:t>collectivité</a:t>
            </a:r>
            <a:r>
              <a:rPr lang="it-IT" sz="2000" i="1" dirty="0" smtClean="0">
                <a:latin typeface="Times New Roman" pitchFamily="18" charset="0"/>
                <a:cs typeface="Times New Roman" pitchFamily="18" charset="0"/>
              </a:rPr>
              <a:t>.</a:t>
            </a:r>
            <a:endParaRPr lang="it-IT" sz="2000" i="1" dirty="0">
              <a:latin typeface="Times New Roman" pitchFamily="18" charset="0"/>
              <a:cs typeface="Times New Roman" pitchFamily="18" charset="0"/>
            </a:endParaRPr>
          </a:p>
          <a:p>
            <a:pPr algn="just"/>
            <a:endParaRPr lang="it-IT" sz="2000" i="1" dirty="0" smtClean="0">
              <a:latin typeface="Times New Roman" pitchFamily="18" charset="0"/>
              <a:cs typeface="Times New Roman" pitchFamily="18" charset="0"/>
            </a:endParaRPr>
          </a:p>
          <a:p>
            <a:pPr algn="just"/>
            <a:r>
              <a:rPr lang="it-IT" sz="2000" i="1" dirty="0" smtClean="0">
                <a:latin typeface="Times New Roman" pitchFamily="18" charset="0"/>
                <a:cs typeface="Times New Roman" pitchFamily="18" charset="0"/>
              </a:rPr>
              <a:t>Pour </a:t>
            </a:r>
            <a:r>
              <a:rPr lang="it-IT" sz="2000" i="1" dirty="0" err="1" smtClean="0">
                <a:latin typeface="Times New Roman" pitchFamily="18" charset="0"/>
                <a:cs typeface="Times New Roman" pitchFamily="18" charset="0"/>
              </a:rPr>
              <a:t>mémoire</a:t>
            </a:r>
            <a:r>
              <a:rPr lang="it-IT" sz="2000" i="1" dirty="0" smtClean="0">
                <a:latin typeface="Times New Roman" pitchFamily="18" charset="0"/>
                <a:cs typeface="Times New Roman" pitchFamily="18" charset="0"/>
              </a:rPr>
              <a:t>:</a:t>
            </a:r>
            <a:endParaRPr lang="it-IT" sz="2000" i="1" dirty="0">
              <a:latin typeface="Times New Roman" pitchFamily="18" charset="0"/>
              <a:cs typeface="Times New Roman" pitchFamily="18" charset="0"/>
            </a:endParaRPr>
          </a:p>
          <a:p>
            <a:pPr algn="just"/>
            <a:r>
              <a:rPr lang="it-IT" sz="2000" i="1" dirty="0" smtClean="0">
                <a:latin typeface="Times New Roman" pitchFamily="18" charset="0"/>
                <a:cs typeface="Times New Roman" pitchFamily="18" charset="0"/>
              </a:rPr>
              <a:t>CATTOLICA </a:t>
            </a:r>
            <a:r>
              <a:rPr lang="it-IT" sz="2000" i="1" dirty="0">
                <a:latin typeface="Times New Roman" pitchFamily="18" charset="0"/>
                <a:cs typeface="Times New Roman" pitchFamily="18" charset="0"/>
              </a:rPr>
              <a:t>(RN) </a:t>
            </a:r>
            <a:r>
              <a:rPr lang="it-IT" sz="2000" i="1" dirty="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Aménagement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urbain</a:t>
            </a:r>
            <a:r>
              <a:rPr lang="it-IT" sz="2000" i="1" dirty="0" smtClean="0">
                <a:latin typeface="Times New Roman" pitchFamily="18" charset="0"/>
                <a:cs typeface="Times New Roman" pitchFamily="18" charset="0"/>
              </a:rPr>
              <a:t> de </a:t>
            </a:r>
            <a:r>
              <a:rPr lang="it-IT" sz="2000" i="1" dirty="0">
                <a:latin typeface="Times New Roman" pitchFamily="18" charset="0"/>
                <a:cs typeface="Times New Roman" pitchFamily="18" charset="0"/>
              </a:rPr>
              <a:t>Via Allende</a:t>
            </a:r>
          </a:p>
          <a:p>
            <a:pPr algn="just"/>
            <a:r>
              <a:rPr lang="it-IT" sz="2000" i="1" dirty="0" smtClean="0">
                <a:latin typeface="Times New Roman" pitchFamily="18" charset="0"/>
                <a:cs typeface="Times New Roman" pitchFamily="18" charset="0"/>
              </a:rPr>
              <a:t>BELLARIA </a:t>
            </a:r>
            <a:r>
              <a:rPr lang="it-IT" sz="2000" i="1" dirty="0">
                <a:latin typeface="Times New Roman" pitchFamily="18" charset="0"/>
                <a:cs typeface="Times New Roman" pitchFamily="18" charset="0"/>
              </a:rPr>
              <a:t>(RN) </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Aménagement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urbain</a:t>
            </a:r>
            <a:r>
              <a:rPr lang="it-IT" sz="2000" i="1" dirty="0" smtClean="0">
                <a:latin typeface="Times New Roman" pitchFamily="18" charset="0"/>
                <a:cs typeface="Times New Roman" pitchFamily="18" charset="0"/>
              </a:rPr>
              <a:t> de </a:t>
            </a:r>
            <a:r>
              <a:rPr lang="it-IT" sz="2000" i="1" dirty="0">
                <a:latin typeface="Times New Roman" pitchFamily="18" charset="0"/>
                <a:cs typeface="Times New Roman" pitchFamily="18" charset="0"/>
              </a:rPr>
              <a:t>Via Roma</a:t>
            </a:r>
          </a:p>
          <a:p>
            <a:pPr algn="just"/>
            <a:r>
              <a:rPr lang="it-IT" sz="2000" i="1" dirty="0" smtClean="0">
                <a:latin typeface="Times New Roman" pitchFamily="18" charset="0"/>
                <a:cs typeface="Times New Roman" pitchFamily="18" charset="0"/>
              </a:rPr>
              <a:t>SANTARCANGELO </a:t>
            </a:r>
            <a:r>
              <a:rPr lang="it-IT" sz="2000" i="1" dirty="0">
                <a:latin typeface="Times New Roman" pitchFamily="18" charset="0"/>
                <a:cs typeface="Times New Roman" pitchFamily="18" charset="0"/>
              </a:rPr>
              <a:t>DI ROMAGNA (RN) </a:t>
            </a:r>
            <a:r>
              <a:rPr lang="it-IT" sz="2000" i="1" dirty="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Aménagement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urbain</a:t>
            </a:r>
            <a:r>
              <a:rPr lang="it-IT" sz="2000" i="1" dirty="0" smtClean="0">
                <a:latin typeface="Times New Roman" pitchFamily="18" charset="0"/>
                <a:cs typeface="Times New Roman" pitchFamily="18" charset="0"/>
              </a:rPr>
              <a:t> de </a:t>
            </a:r>
            <a:r>
              <a:rPr lang="it-IT" sz="2000" i="1" dirty="0" smtClean="0">
                <a:latin typeface="Times New Roman" pitchFamily="18" charset="0"/>
                <a:cs typeface="Times New Roman" pitchFamily="18" charset="0"/>
              </a:rPr>
              <a:t>Via Cesare </a:t>
            </a:r>
            <a:r>
              <a:rPr lang="it-IT" sz="2000" i="1" dirty="0">
                <a:latin typeface="Times New Roman" pitchFamily="18" charset="0"/>
                <a:cs typeface="Times New Roman" pitchFamily="18" charset="0"/>
              </a:rPr>
              <a:t>Battisti</a:t>
            </a:r>
          </a:p>
          <a:p>
            <a:pPr algn="just"/>
            <a:r>
              <a:rPr lang="it-IT" sz="2000" i="1" dirty="0" smtClean="0">
                <a:latin typeface="Times New Roman" pitchFamily="18" charset="0"/>
                <a:cs typeface="Times New Roman" pitchFamily="18" charset="0"/>
              </a:rPr>
              <a:t>SAN </a:t>
            </a:r>
            <a:r>
              <a:rPr lang="it-IT" sz="2000" i="1" dirty="0">
                <a:latin typeface="Times New Roman" pitchFamily="18" charset="0"/>
                <a:cs typeface="Times New Roman" pitchFamily="18" charset="0"/>
              </a:rPr>
              <a:t>MAURO PASCOLI (FC) </a:t>
            </a:r>
            <a:r>
              <a:rPr lang="it-IT" sz="2000" i="1" dirty="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aménagement</a:t>
            </a:r>
            <a:r>
              <a:rPr lang="it-IT" sz="2000" i="1" dirty="0" smtClean="0">
                <a:latin typeface="Times New Roman" pitchFamily="18" charset="0"/>
                <a:cs typeface="Times New Roman" pitchFamily="18" charset="0"/>
              </a:rPr>
              <a:t> </a:t>
            </a:r>
            <a:r>
              <a:rPr lang="it-IT" sz="2000" i="1" dirty="0" err="1" smtClean="0">
                <a:latin typeface="Times New Roman" pitchFamily="18" charset="0"/>
                <a:cs typeface="Times New Roman" pitchFamily="18" charset="0"/>
              </a:rPr>
              <a:t>urbain</a:t>
            </a:r>
            <a:r>
              <a:rPr lang="it-IT" sz="2000" i="1" dirty="0" smtClean="0">
                <a:latin typeface="Times New Roman" pitchFamily="18" charset="0"/>
                <a:cs typeface="Times New Roman" pitchFamily="18" charset="0"/>
              </a:rPr>
              <a:t> de Via </a:t>
            </a:r>
            <a:r>
              <a:rPr lang="it-IT" sz="2000" i="1" dirty="0">
                <a:latin typeface="Times New Roman" pitchFamily="18" charset="0"/>
                <a:cs typeface="Times New Roman" pitchFamily="18" charset="0"/>
              </a:rPr>
              <a:t>Garibaldi, Guidi e Serra.</a:t>
            </a:r>
            <a:endParaRPr lang="fr-FR" sz="2000" i="1" dirty="0">
              <a:latin typeface="Times New Roman" pitchFamily="18" charset="0"/>
              <a:cs typeface="Times New Roman" pitchFamily="18" charset="0"/>
            </a:endParaRPr>
          </a:p>
        </p:txBody>
      </p:sp>
    </p:spTree>
  </p:cSld>
  <p:clrMapOvr>
    <a:masterClrMapping/>
  </p:clrMapOvr>
  <p:transition spd="med" advTm="5000">
    <p:push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84" y="260648"/>
            <a:ext cx="4800576" cy="1584176"/>
          </a:xfrm>
        </p:spPr>
        <p:txBody>
          <a:bodyPr>
            <a:noAutofit/>
          </a:bodyPr>
          <a:lstStyle/>
          <a:p>
            <a:pPr algn="ctr"/>
            <a:r>
              <a:rPr lang="fr-FR" sz="3600" dirty="0" smtClean="0">
                <a:latin typeface="Times New Roman" pitchFamily="18" charset="0"/>
                <a:cs typeface="Times New Roman" pitchFamily="18" charset="0"/>
              </a:rPr>
              <a:t>Nous œuvrons avec </a:t>
            </a:r>
            <a:br>
              <a:rPr lang="fr-FR" sz="3600" dirty="0" smtClean="0">
                <a:latin typeface="Times New Roman" pitchFamily="18" charset="0"/>
                <a:cs typeface="Times New Roman" pitchFamily="18" charset="0"/>
              </a:rPr>
            </a:br>
            <a:r>
              <a:rPr lang="fr-FR" sz="3600" dirty="0" smtClean="0">
                <a:latin typeface="Times New Roman" pitchFamily="18" charset="0"/>
                <a:cs typeface="Times New Roman" pitchFamily="18" charset="0"/>
              </a:rPr>
              <a:t>efficacité à 360 degrés</a:t>
            </a:r>
            <a:r>
              <a:rPr lang="fr-FR" sz="3600" dirty="0">
                <a:latin typeface="Times New Roman" pitchFamily="18" charset="0"/>
                <a:cs typeface="Times New Roman" pitchFamily="18" charset="0"/>
              </a:rPr>
              <a:t/>
            </a:r>
            <a:br>
              <a:rPr lang="fr-FR" sz="3600" dirty="0">
                <a:latin typeface="Times New Roman" pitchFamily="18" charset="0"/>
                <a:cs typeface="Times New Roman" pitchFamily="18" charset="0"/>
              </a:rPr>
            </a:br>
            <a:endParaRPr lang="fr-FR" sz="3600" dirty="0">
              <a:latin typeface="Times New Roman" pitchFamily="18" charset="0"/>
              <a:cs typeface="Times New Roman" pitchFamily="18" charset="0"/>
            </a:endParaRPr>
          </a:p>
        </p:txBody>
      </p:sp>
      <p:sp>
        <p:nvSpPr>
          <p:cNvPr id="3" name="Espace réservé du contenu 2"/>
          <p:cNvSpPr>
            <a:spLocks noGrp="1"/>
          </p:cNvSpPr>
          <p:nvPr>
            <p:ph idx="1"/>
          </p:nvPr>
        </p:nvSpPr>
        <p:spPr>
          <a:xfrm>
            <a:off x="357158" y="1714488"/>
            <a:ext cx="8229600" cy="3714776"/>
          </a:xfrm>
        </p:spPr>
        <p:txBody>
          <a:bodyPr>
            <a:noAutofit/>
          </a:bodyPr>
          <a:lstStyle/>
          <a:p>
            <a:pPr algn="just"/>
            <a:r>
              <a:rPr lang="fr-FR" sz="2400" b="1" i="1" dirty="0" smtClean="0">
                <a:latin typeface="Times New Roman" pitchFamily="18" charset="0"/>
                <a:cs typeface="Times New Roman" pitchFamily="18" charset="0"/>
              </a:rPr>
              <a:t>Secteur Environnemental</a:t>
            </a:r>
            <a:endParaRPr lang="fr-FR" sz="2400" b="1" i="1" dirty="0">
              <a:latin typeface="Times New Roman" pitchFamily="18" charset="0"/>
              <a:cs typeface="Times New Roman" pitchFamily="18" charset="0"/>
            </a:endParaRPr>
          </a:p>
          <a:p>
            <a:pPr algn="just"/>
            <a:r>
              <a:rPr lang="it-IT" sz="2400" i="1" dirty="0" err="1" smtClean="0">
                <a:latin typeface="Times New Roman" pitchFamily="18" charset="0"/>
                <a:cs typeface="Times New Roman" pitchFamily="18" charset="0"/>
              </a:rPr>
              <a:t>Dans</a:t>
            </a:r>
            <a:r>
              <a:rPr lang="it-IT" sz="2400" i="1" dirty="0" smtClean="0">
                <a:latin typeface="Times New Roman" pitchFamily="18" charset="0"/>
                <a:cs typeface="Times New Roman" pitchFamily="18" charset="0"/>
              </a:rPr>
              <a:t> le </a:t>
            </a:r>
            <a:r>
              <a:rPr lang="it-IT" sz="2400" i="1" dirty="0" err="1" smtClean="0">
                <a:latin typeface="Times New Roman" pitchFamily="18" charset="0"/>
                <a:cs typeface="Times New Roman" pitchFamily="18" charset="0"/>
              </a:rPr>
              <a:t>secteur</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environnemental</a:t>
            </a:r>
            <a:r>
              <a:rPr lang="it-IT" sz="2400" i="1" dirty="0" smtClean="0">
                <a:latin typeface="Times New Roman" pitchFamily="18" charset="0"/>
                <a:cs typeface="Times New Roman" pitchFamily="18" charset="0"/>
              </a:rPr>
              <a:t>, l’</a:t>
            </a:r>
            <a:r>
              <a:rPr lang="it-IT" sz="2400" i="1" dirty="0" err="1" smtClean="0">
                <a:latin typeface="Times New Roman" pitchFamily="18" charset="0"/>
                <a:cs typeface="Times New Roman" pitchFamily="18" charset="0"/>
              </a:rPr>
              <a:t>Entreprise</a:t>
            </a:r>
            <a:r>
              <a:rPr lang="it-IT" sz="2400" i="1" dirty="0" smtClean="0">
                <a:latin typeface="Times New Roman" pitchFamily="18" charset="0"/>
                <a:cs typeface="Times New Roman" pitchFamily="18" charset="0"/>
              </a:rPr>
              <a:t> MATTEI a </a:t>
            </a:r>
            <a:r>
              <a:rPr lang="it-IT" sz="2400" i="1" dirty="0" err="1" smtClean="0">
                <a:latin typeface="Times New Roman" pitchFamily="18" charset="0"/>
                <a:cs typeface="Times New Roman" pitchFamily="18" charset="0"/>
              </a:rPr>
              <a:t>développé</a:t>
            </a:r>
            <a:r>
              <a:rPr lang="it-IT" sz="2400" i="1" dirty="0" smtClean="0">
                <a:latin typeface="Times New Roman" pitchFamily="18" charset="0"/>
                <a:cs typeface="Times New Roman" pitchFamily="18" charset="0"/>
              </a:rPr>
              <a:t> une </a:t>
            </a:r>
            <a:r>
              <a:rPr lang="it-IT" sz="2400" i="1" dirty="0" err="1" smtClean="0">
                <a:latin typeface="Times New Roman" pitchFamily="18" charset="0"/>
                <a:cs typeface="Times New Roman" pitchFamily="18" charset="0"/>
              </a:rPr>
              <a:t>sensibilité</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marquée</a:t>
            </a:r>
            <a:r>
              <a:rPr lang="it-IT" sz="2400" i="1" dirty="0" smtClean="0">
                <a:latin typeface="Times New Roman" pitchFamily="18" charset="0"/>
                <a:cs typeface="Times New Roman" pitchFamily="18" charset="0"/>
              </a:rPr>
              <a:t> en </a:t>
            </a:r>
            <a:r>
              <a:rPr lang="it-IT" sz="2400" i="1" dirty="0" err="1" smtClean="0">
                <a:latin typeface="Times New Roman" pitchFamily="18" charset="0"/>
                <a:cs typeface="Times New Roman" pitchFamily="18" charset="0"/>
              </a:rPr>
              <a:t>réalisant</a:t>
            </a:r>
            <a:r>
              <a:rPr lang="it-IT" sz="2400" i="1" dirty="0" smtClean="0">
                <a:latin typeface="Times New Roman" pitchFamily="18" charset="0"/>
                <a:cs typeface="Times New Roman" pitchFamily="18" charset="0"/>
              </a:rPr>
              <a:t> de </a:t>
            </a:r>
            <a:r>
              <a:rPr lang="it-IT" sz="2400" i="1" dirty="0" err="1" smtClean="0">
                <a:latin typeface="Times New Roman" pitchFamily="18" charset="0"/>
                <a:cs typeface="Times New Roman" pitchFamily="18" charset="0"/>
              </a:rPr>
              <a:t>nombreuses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s</a:t>
            </a:r>
            <a:r>
              <a:rPr lang="it-IT" sz="2400" i="1" dirty="0" err="1" smtClean="0">
                <a:latin typeface="Times New Roman" pitchFamily="18" charset="0"/>
                <a:cs typeface="Times New Roman" pitchFamily="18" charset="0"/>
              </a:rPr>
              <a:t>tations</a:t>
            </a:r>
            <a:r>
              <a:rPr lang="it-IT" sz="2400" i="1" dirty="0" smtClean="0">
                <a:latin typeface="Times New Roman" pitchFamily="18" charset="0"/>
                <a:cs typeface="Times New Roman" pitchFamily="18" charset="0"/>
              </a:rPr>
              <a:t> </a:t>
            </a:r>
            <a:r>
              <a:rPr lang="it-IT" sz="2400" i="1" dirty="0" err="1" smtClean="0">
                <a:latin typeface="Times New Roman" pitchFamily="18" charset="0"/>
                <a:cs typeface="Times New Roman" pitchFamily="18" charset="0"/>
              </a:rPr>
              <a:t>écologiques</a:t>
            </a:r>
            <a:r>
              <a:rPr lang="it-IT" sz="2400" i="1" dirty="0" smtClean="0">
                <a:latin typeface="Times New Roman" pitchFamily="18" charset="0"/>
                <a:cs typeface="Times New Roman" pitchFamily="18" charset="0"/>
              </a:rPr>
              <a:t>, pour le </a:t>
            </a:r>
            <a:r>
              <a:rPr lang="it-IT" sz="2400" i="1" dirty="0" err="1" smtClean="0">
                <a:latin typeface="Times New Roman" pitchFamily="18" charset="0"/>
                <a:cs typeface="Times New Roman" pitchFamily="18" charset="0"/>
              </a:rPr>
              <a:t>compte</a:t>
            </a:r>
            <a:r>
              <a:rPr lang="it-IT" sz="2400" i="1" dirty="0" smtClean="0">
                <a:latin typeface="Times New Roman" pitchFamily="18" charset="0"/>
                <a:cs typeface="Times New Roman" pitchFamily="18" charset="0"/>
              </a:rPr>
              <a:t> de « Enti Gestori </a:t>
            </a:r>
            <a:r>
              <a:rPr lang="it-IT" sz="2400" i="1" dirty="0">
                <a:latin typeface="Times New Roman" pitchFamily="18" charset="0"/>
                <a:cs typeface="Times New Roman" pitchFamily="18" charset="0"/>
              </a:rPr>
              <a:t>del </a:t>
            </a:r>
            <a:r>
              <a:rPr lang="it-IT" sz="2400" i="1" dirty="0" smtClean="0">
                <a:latin typeface="Times New Roman" pitchFamily="18" charset="0"/>
                <a:cs typeface="Times New Roman" pitchFamily="18" charset="0"/>
              </a:rPr>
              <a:t>Servizio Raccolta </a:t>
            </a:r>
            <a:r>
              <a:rPr lang="it-IT" sz="2400" i="1" dirty="0">
                <a:latin typeface="Times New Roman" pitchFamily="18" charset="0"/>
                <a:cs typeface="Times New Roman" pitchFamily="18" charset="0"/>
              </a:rPr>
              <a:t>R.S.U</a:t>
            </a:r>
            <a:r>
              <a:rPr lang="it-IT" sz="2400" i="1" dirty="0" smtClean="0">
                <a:latin typeface="Times New Roman" pitchFamily="18" charset="0"/>
                <a:cs typeface="Times New Roman" pitchFamily="18" charset="0"/>
              </a:rPr>
              <a:t>. </a:t>
            </a:r>
            <a:r>
              <a:rPr lang="fr-FR" sz="2400" i="1" dirty="0" smtClean="0">
                <a:latin typeface="Times New Roman" pitchFamily="18" charset="0"/>
                <a:cs typeface="Times New Roman" pitchFamily="18" charset="0"/>
              </a:rPr>
              <a:t>de la province de Rimini ».</a:t>
            </a:r>
            <a:endParaRPr lang="fr-FR" sz="2400" i="1" dirty="0">
              <a:latin typeface="Times New Roman" pitchFamily="18" charset="0"/>
              <a:cs typeface="Times New Roman" pitchFamily="18" charset="0"/>
            </a:endParaRPr>
          </a:p>
          <a:p>
            <a:pPr algn="just"/>
            <a:endParaRPr lang="it-IT" sz="2400" i="1" dirty="0" smtClean="0">
              <a:latin typeface="Times New Roman" pitchFamily="18" charset="0"/>
              <a:cs typeface="Times New Roman" pitchFamily="18" charset="0"/>
            </a:endParaRPr>
          </a:p>
          <a:p>
            <a:pPr algn="just"/>
            <a:r>
              <a:rPr lang="it-IT" sz="2400" i="1" dirty="0" smtClean="0">
                <a:latin typeface="Times New Roman" pitchFamily="18" charset="0"/>
                <a:cs typeface="Times New Roman" pitchFamily="18" charset="0"/>
              </a:rPr>
              <a:t>Pour </a:t>
            </a:r>
            <a:r>
              <a:rPr lang="it-IT" sz="2400" i="1" dirty="0" err="1" smtClean="0">
                <a:latin typeface="Times New Roman" pitchFamily="18" charset="0"/>
                <a:cs typeface="Times New Roman" pitchFamily="18" charset="0"/>
              </a:rPr>
              <a:t>mémoire</a:t>
            </a:r>
            <a:r>
              <a:rPr lang="it-IT" sz="2400" i="1" dirty="0" smtClean="0">
                <a:latin typeface="Times New Roman" pitchFamily="18" charset="0"/>
                <a:cs typeface="Times New Roman" pitchFamily="18" charset="0"/>
              </a:rPr>
              <a:t>:</a:t>
            </a:r>
            <a:endParaRPr lang="it-IT" sz="2400" i="1" dirty="0">
              <a:latin typeface="Times New Roman" pitchFamily="18" charset="0"/>
              <a:cs typeface="Times New Roman" pitchFamily="18" charset="0"/>
            </a:endParaRPr>
          </a:p>
          <a:p>
            <a:pPr algn="just"/>
            <a:r>
              <a:rPr lang="fr-FR" sz="2400" i="1" dirty="0" err="1" smtClean="0">
                <a:latin typeface="Times New Roman" pitchFamily="18" charset="0"/>
                <a:cs typeface="Times New Roman" pitchFamily="18" charset="0"/>
              </a:rPr>
              <a:t>Coriano</a:t>
            </a:r>
            <a:r>
              <a:rPr lang="fr-FR" sz="2400" i="1" dirty="0" smtClean="0">
                <a:latin typeface="Times New Roman" pitchFamily="18" charset="0"/>
                <a:cs typeface="Times New Roman" pitchFamily="18" charset="0"/>
              </a:rPr>
              <a:t> </a:t>
            </a:r>
            <a:r>
              <a:rPr lang="fr-FR" sz="2400" i="1" dirty="0">
                <a:latin typeface="Times New Roman" pitchFamily="18" charset="0"/>
                <a:cs typeface="Times New Roman" pitchFamily="18" charset="0"/>
              </a:rPr>
              <a:t>(RN) </a:t>
            </a:r>
            <a:r>
              <a:rPr lang="it-IT" sz="2400" i="1" dirty="0">
                <a:latin typeface="Times New Roman" pitchFamily="18" charset="0"/>
                <a:cs typeface="Times New Roman" pitchFamily="18" charset="0"/>
              </a:rPr>
              <a:t>–</a:t>
            </a:r>
            <a:r>
              <a:rPr lang="fr-FR" sz="2400" i="1" dirty="0" smtClean="0">
                <a:latin typeface="Times New Roman" pitchFamily="18" charset="0"/>
                <a:cs typeface="Times New Roman" pitchFamily="18" charset="0"/>
              </a:rPr>
              <a:t> Station Ecologique</a:t>
            </a:r>
            <a:endParaRPr lang="fr-FR" sz="2400" i="1" dirty="0">
              <a:latin typeface="Times New Roman" pitchFamily="18" charset="0"/>
              <a:cs typeface="Times New Roman" pitchFamily="18" charset="0"/>
            </a:endParaRPr>
          </a:p>
          <a:p>
            <a:pPr algn="just"/>
            <a:r>
              <a:rPr lang="it-IT" sz="2400" i="1" dirty="0" smtClean="0">
                <a:latin typeface="Times New Roman" pitchFamily="18" charset="0"/>
                <a:cs typeface="Times New Roman" pitchFamily="18" charset="0"/>
              </a:rPr>
              <a:t>Santarcangelo </a:t>
            </a:r>
            <a:r>
              <a:rPr lang="it-IT" sz="2400" i="1" dirty="0">
                <a:latin typeface="Times New Roman" pitchFamily="18" charset="0"/>
                <a:cs typeface="Times New Roman" pitchFamily="18" charset="0"/>
              </a:rPr>
              <a:t>di Romagna (RN) </a:t>
            </a:r>
            <a:r>
              <a:rPr lang="it-IT" sz="2400" i="1" dirty="0" smtClean="0">
                <a:latin typeface="Times New Roman" pitchFamily="18" charset="0"/>
                <a:cs typeface="Times New Roman" pitchFamily="18" charset="0"/>
              </a:rPr>
              <a:t>– Station </a:t>
            </a:r>
            <a:r>
              <a:rPr lang="it-IT" sz="2400" i="1" dirty="0" err="1" smtClean="0">
                <a:latin typeface="Times New Roman" pitchFamily="18" charset="0"/>
                <a:cs typeface="Times New Roman" pitchFamily="18" charset="0"/>
              </a:rPr>
              <a:t>Ecologique</a:t>
            </a:r>
            <a:r>
              <a:rPr lang="it-IT" sz="2400" i="1" dirty="0" smtClean="0">
                <a:latin typeface="Times New Roman" pitchFamily="18" charset="0"/>
                <a:cs typeface="Times New Roman" pitchFamily="18" charset="0"/>
              </a:rPr>
              <a:t> de </a:t>
            </a:r>
            <a:r>
              <a:rPr lang="it-IT" sz="2400" i="1" dirty="0" smtClean="0">
                <a:latin typeface="Times New Roman" pitchFamily="18" charset="0"/>
                <a:cs typeface="Times New Roman" pitchFamily="18" charset="0"/>
              </a:rPr>
              <a:t>Via </a:t>
            </a:r>
            <a:r>
              <a:rPr lang="it-IT" sz="2400" i="1" dirty="0">
                <a:latin typeface="Times New Roman" pitchFamily="18" charset="0"/>
                <a:cs typeface="Times New Roman" pitchFamily="18" charset="0"/>
              </a:rPr>
              <a:t>Scalone</a:t>
            </a:r>
          </a:p>
          <a:p>
            <a:pPr algn="just"/>
            <a:r>
              <a:rPr lang="it-IT" sz="2400" i="1" dirty="0" smtClean="0">
                <a:latin typeface="Times New Roman" pitchFamily="18" charset="0"/>
                <a:cs typeface="Times New Roman" pitchFamily="18" charset="0"/>
              </a:rPr>
              <a:t>Cesena </a:t>
            </a:r>
            <a:r>
              <a:rPr lang="it-IT" sz="2400" i="1" dirty="0">
                <a:latin typeface="Times New Roman" pitchFamily="18" charset="0"/>
                <a:cs typeface="Times New Roman" pitchFamily="18" charset="0"/>
              </a:rPr>
              <a:t>(FC) </a:t>
            </a:r>
            <a:r>
              <a:rPr lang="it-IT" sz="2400" i="1" dirty="0" smtClean="0">
                <a:latin typeface="Times New Roman" pitchFamily="18" charset="0"/>
                <a:cs typeface="Times New Roman" pitchFamily="18" charset="0"/>
              </a:rPr>
              <a:t>– Station Ecologica de </a:t>
            </a:r>
            <a:r>
              <a:rPr lang="it-IT" sz="2400" i="1" dirty="0" smtClean="0">
                <a:latin typeface="Times New Roman" pitchFamily="18" charset="0"/>
                <a:cs typeface="Times New Roman" pitchFamily="18" charset="0"/>
              </a:rPr>
              <a:t>Via </a:t>
            </a:r>
            <a:r>
              <a:rPr lang="it-IT" sz="2400" i="1" dirty="0">
                <a:latin typeface="Times New Roman" pitchFamily="18" charset="0"/>
                <a:cs typeface="Times New Roman" pitchFamily="18" charset="0"/>
              </a:rPr>
              <a:t>Romea</a:t>
            </a:r>
            <a:endParaRPr lang="fr-FR" sz="2400" i="1" dirty="0">
              <a:latin typeface="Times New Roman" pitchFamily="18" charset="0"/>
              <a:cs typeface="Times New Roman" pitchFamily="18" charset="0"/>
            </a:endParaRPr>
          </a:p>
        </p:txBody>
      </p:sp>
    </p:spTree>
  </p:cSld>
  <p:clrMapOvr>
    <a:masterClrMapping/>
  </p:clrMapOvr>
  <p:transition spd="med" advTm="5000">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bwMode="auto">
          <a:xfrm>
            <a:off x="1428728" y="1571612"/>
            <a:ext cx="6304325" cy="4929222"/>
          </a:xfrm>
          <a:prstGeom prst="rect">
            <a:avLst/>
          </a:prstGeom>
          <a:noFill/>
          <a:ln w="9525">
            <a:noFill/>
            <a:miter lim="800000"/>
            <a:headEnd/>
            <a:tailEnd/>
          </a:ln>
          <a:effectLst/>
        </p:spPr>
      </p:pic>
    </p:spTree>
  </p:cSld>
  <p:clrMapOvr>
    <a:masterClrMapping/>
  </p:clrMapOvr>
  <p:transition advTm="2000">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i="1" dirty="0" smtClean="0">
                <a:latin typeface="Times New Roman" pitchFamily="18" charset="0"/>
                <a:cs typeface="Times New Roman" pitchFamily="18" charset="0"/>
              </a:rPr>
              <a:t>Place </a:t>
            </a:r>
            <a:r>
              <a:rPr lang="fr-FR" i="1" dirty="0">
                <a:latin typeface="Times New Roman" pitchFamily="18" charset="0"/>
                <a:cs typeface="Times New Roman" pitchFamily="18" charset="0"/>
              </a:rPr>
              <a:t>Alba - </a:t>
            </a:r>
            <a:r>
              <a:rPr lang="fr-FR" i="1" dirty="0" err="1">
                <a:latin typeface="Times New Roman" pitchFamily="18" charset="0"/>
                <a:cs typeface="Times New Roman" pitchFamily="18" charset="0"/>
              </a:rPr>
              <a:t>Riccione</a:t>
            </a:r>
            <a:r>
              <a:rPr lang="fr-FR" i="1" dirty="0">
                <a:latin typeface="Times New Roman" pitchFamily="18" charset="0"/>
                <a:cs typeface="Times New Roman" pitchFamily="18" charset="0"/>
              </a:rPr>
              <a:t> (RN)</a:t>
            </a:r>
          </a:p>
        </p:txBody>
      </p:sp>
      <p:pic>
        <p:nvPicPr>
          <p:cNvPr id="9218" name="Picture 2"/>
          <p:cNvPicPr>
            <a:picLocks noGrp="1" noChangeAspect="1" noChangeArrowheads="1"/>
          </p:cNvPicPr>
          <p:nvPr>
            <p:ph idx="1"/>
          </p:nvPr>
        </p:nvPicPr>
        <p:blipFill>
          <a:blip r:embed="rId2"/>
          <a:srcRect/>
          <a:stretch>
            <a:fillRect/>
          </a:stretch>
        </p:blipFill>
        <p:spPr bwMode="auto">
          <a:xfrm>
            <a:off x="714348" y="1571612"/>
            <a:ext cx="7676674" cy="4525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000">
    <p:cover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latin typeface="Times New Roman" pitchFamily="18" charset="0"/>
                <a:cs typeface="Times New Roman" pitchFamily="18" charset="0"/>
              </a:rPr>
              <a:t>Rond Point </a:t>
            </a:r>
            <a:r>
              <a:rPr lang="fr-FR" i="1" dirty="0">
                <a:latin typeface="Times New Roman" pitchFamily="18" charset="0"/>
                <a:cs typeface="Times New Roman" pitchFamily="18" charset="0"/>
              </a:rPr>
              <a:t>- Villa </a:t>
            </a:r>
            <a:r>
              <a:rPr lang="fr-FR" i="1" dirty="0" err="1">
                <a:latin typeface="Times New Roman" pitchFamily="18" charset="0"/>
                <a:cs typeface="Times New Roman" pitchFamily="18" charset="0"/>
              </a:rPr>
              <a:t>Verucchio</a:t>
            </a:r>
            <a:r>
              <a:rPr lang="fr-FR" i="1" dirty="0">
                <a:latin typeface="Times New Roman" pitchFamily="18" charset="0"/>
                <a:cs typeface="Times New Roman" pitchFamily="18" charset="0"/>
              </a:rPr>
              <a:t> (RN)</a:t>
            </a:r>
          </a:p>
        </p:txBody>
      </p:sp>
      <p:pic>
        <p:nvPicPr>
          <p:cNvPr id="10242" name="Picture 2"/>
          <p:cNvPicPr>
            <a:picLocks noGrp="1" noChangeAspect="1" noChangeArrowheads="1"/>
          </p:cNvPicPr>
          <p:nvPr>
            <p:ph idx="1"/>
          </p:nvPr>
        </p:nvPicPr>
        <p:blipFill>
          <a:blip r:embed="rId2"/>
          <a:stretch>
            <a:fillRect/>
          </a:stretch>
        </p:blipFill>
        <p:spPr bwMode="auto">
          <a:xfrm>
            <a:off x="743457" y="1646238"/>
            <a:ext cx="7657085" cy="4525962"/>
          </a:xfrm>
          <a:prstGeom prst="rect">
            <a:avLst/>
          </a:prstGeom>
          <a:noFill/>
          <a:ln w="9525">
            <a:noFill/>
            <a:miter lim="800000"/>
            <a:headEnd/>
            <a:tailEnd/>
          </a:ln>
          <a:effectLst/>
        </p:spPr>
      </p:pic>
    </p:spTree>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i="1" dirty="0" smtClean="0">
                <a:latin typeface="Times New Roman" pitchFamily="18" charset="0"/>
                <a:cs typeface="Times New Roman" pitchFamily="18" charset="0"/>
              </a:rPr>
              <a:t>Quai </a:t>
            </a:r>
            <a:r>
              <a:rPr lang="fr-FR" i="1" dirty="0">
                <a:latin typeface="Times New Roman" pitchFamily="18" charset="0"/>
                <a:cs typeface="Times New Roman" pitchFamily="18" charset="0"/>
              </a:rPr>
              <a:t>- </a:t>
            </a:r>
            <a:r>
              <a:rPr lang="fr-FR" i="1" dirty="0" err="1">
                <a:latin typeface="Times New Roman" pitchFamily="18" charset="0"/>
                <a:cs typeface="Times New Roman" pitchFamily="18" charset="0"/>
              </a:rPr>
              <a:t>Cattolica</a:t>
            </a:r>
            <a:r>
              <a:rPr lang="fr-FR" i="1" dirty="0">
                <a:latin typeface="Times New Roman" pitchFamily="18" charset="0"/>
                <a:cs typeface="Times New Roman" pitchFamily="18" charset="0"/>
              </a:rPr>
              <a:t> (RN)</a:t>
            </a:r>
          </a:p>
        </p:txBody>
      </p:sp>
      <p:pic>
        <p:nvPicPr>
          <p:cNvPr id="11266" name="Picture 2"/>
          <p:cNvPicPr>
            <a:picLocks noGrp="1" noChangeAspect="1" noChangeArrowheads="1"/>
          </p:cNvPicPr>
          <p:nvPr>
            <p:ph idx="1"/>
          </p:nvPr>
        </p:nvPicPr>
        <p:blipFill>
          <a:blip r:embed="rId2"/>
          <a:srcRect/>
          <a:stretch>
            <a:fillRect/>
          </a:stretch>
        </p:blipFill>
        <p:spPr bwMode="auto">
          <a:xfrm>
            <a:off x="1142976" y="1571612"/>
            <a:ext cx="7005077" cy="4286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Tm="2000">
    <p:cover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i="1" dirty="0" smtClean="0">
                <a:latin typeface="Times New Roman" pitchFamily="18" charset="0"/>
                <a:cs typeface="Times New Roman" pitchFamily="18" charset="0"/>
              </a:rPr>
              <a:t>Port Vert </a:t>
            </a:r>
            <a:r>
              <a:rPr lang="fr-FR" i="1" dirty="0">
                <a:latin typeface="Times New Roman" pitchFamily="18" charset="0"/>
                <a:cs typeface="Times New Roman" pitchFamily="18" charset="0"/>
              </a:rPr>
              <a:t>- </a:t>
            </a:r>
            <a:r>
              <a:rPr lang="fr-FR" i="1" dirty="0" err="1">
                <a:latin typeface="Times New Roman" pitchFamily="18" charset="0"/>
                <a:cs typeface="Times New Roman" pitchFamily="18" charset="0"/>
              </a:rPr>
              <a:t>Misano</a:t>
            </a:r>
            <a:r>
              <a:rPr lang="fr-FR" i="1" dirty="0">
                <a:latin typeface="Times New Roman" pitchFamily="18" charset="0"/>
                <a:cs typeface="Times New Roman" pitchFamily="18" charset="0"/>
              </a:rPr>
              <a:t> (RN)</a:t>
            </a:r>
          </a:p>
        </p:txBody>
      </p:sp>
      <p:pic>
        <p:nvPicPr>
          <p:cNvPr id="12290" name="Picture 2"/>
          <p:cNvPicPr>
            <a:picLocks noGrp="1" noChangeAspect="1" noChangeArrowheads="1"/>
          </p:cNvPicPr>
          <p:nvPr>
            <p:ph idx="1"/>
          </p:nvPr>
        </p:nvPicPr>
        <p:blipFill>
          <a:blip r:embed="rId2"/>
          <a:srcRect/>
          <a:stretch>
            <a:fillRect/>
          </a:stretch>
        </p:blipFill>
        <p:spPr bwMode="auto">
          <a:xfrm>
            <a:off x="857224" y="1643050"/>
            <a:ext cx="7671616" cy="46974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Tm="2000">
    <p:cover dir="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908720"/>
            <a:ext cx="5022890" cy="1296144"/>
          </a:xfrm>
        </p:spPr>
        <p:txBody>
          <a:bodyPr>
            <a:noAutofit/>
          </a:bodyPr>
          <a:lstStyle/>
          <a:p>
            <a:pPr algn="ctr"/>
            <a:r>
              <a:rPr lang="fr-FR" sz="2800" dirty="0"/>
              <a:t>La </a:t>
            </a:r>
            <a:r>
              <a:rPr lang="fr-FR" sz="2800" dirty="0" smtClean="0"/>
              <a:t>route du succès passe</a:t>
            </a:r>
            <a:br>
              <a:rPr lang="fr-FR" sz="2800" dirty="0" smtClean="0"/>
            </a:br>
            <a:r>
              <a:rPr lang="fr-FR" sz="2800" dirty="0" smtClean="0"/>
              <a:t>de l’expérience au développement</a:t>
            </a:r>
            <a:endParaRPr lang="fr-FR" sz="2800" dirty="0"/>
          </a:p>
        </p:txBody>
      </p:sp>
      <p:pic>
        <p:nvPicPr>
          <p:cNvPr id="2050" name="Picture 2"/>
          <p:cNvPicPr>
            <a:picLocks noGrp="1" noChangeAspect="1" noChangeArrowheads="1"/>
          </p:cNvPicPr>
          <p:nvPr>
            <p:ph idx="1"/>
          </p:nvPr>
        </p:nvPicPr>
        <p:blipFill>
          <a:blip r:embed="rId2"/>
          <a:srcRect/>
          <a:stretch>
            <a:fillRect/>
          </a:stretch>
        </p:blipFill>
        <p:spPr bwMode="auto">
          <a:xfrm>
            <a:off x="3143240" y="2857496"/>
            <a:ext cx="2638425" cy="30670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p:cNvPicPr>
            <a:picLocks noChangeAspect="1" noChangeArrowheads="1"/>
          </p:cNvPicPr>
          <p:nvPr/>
        </p:nvPicPr>
        <p:blipFill>
          <a:blip r:embed="rId3"/>
          <a:srcRect/>
          <a:stretch>
            <a:fillRect/>
          </a:stretch>
        </p:blipFill>
        <p:spPr bwMode="auto">
          <a:xfrm>
            <a:off x="6429388" y="3214686"/>
            <a:ext cx="1790700" cy="2009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2" name="Picture 4"/>
          <p:cNvPicPr>
            <a:picLocks noChangeAspect="1" noChangeArrowheads="1"/>
          </p:cNvPicPr>
          <p:nvPr/>
        </p:nvPicPr>
        <p:blipFill>
          <a:blip r:embed="rId4"/>
          <a:srcRect/>
          <a:stretch>
            <a:fillRect/>
          </a:stretch>
        </p:blipFill>
        <p:spPr bwMode="auto">
          <a:xfrm>
            <a:off x="642910" y="3357562"/>
            <a:ext cx="1699275" cy="19288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advTm="2000">
    <p:pull dir="l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57290" y="253536"/>
            <a:ext cx="7329510" cy="1143000"/>
          </a:xfrm>
        </p:spPr>
        <p:txBody>
          <a:bodyPr/>
          <a:lstStyle/>
          <a:p>
            <a:pPr algn="ctr"/>
            <a:r>
              <a:rPr lang="fr-FR" i="1" dirty="0">
                <a:latin typeface="Times New Roman" pitchFamily="18" charset="0"/>
                <a:cs typeface="Times New Roman" pitchFamily="18" charset="0"/>
              </a:rPr>
              <a:t>Via Cairoli - Rimini (RN)</a:t>
            </a:r>
          </a:p>
        </p:txBody>
      </p:sp>
      <p:pic>
        <p:nvPicPr>
          <p:cNvPr id="13314" name="Picture 2"/>
          <p:cNvPicPr>
            <a:picLocks noGrp="1" noChangeAspect="1" noChangeArrowheads="1"/>
          </p:cNvPicPr>
          <p:nvPr>
            <p:ph idx="1"/>
          </p:nvPr>
        </p:nvPicPr>
        <p:blipFill>
          <a:blip r:embed="rId2"/>
          <a:srcRect/>
          <a:stretch>
            <a:fillRect/>
          </a:stretch>
        </p:blipFill>
        <p:spPr bwMode="auto">
          <a:xfrm>
            <a:off x="1285852" y="1714488"/>
            <a:ext cx="7143800" cy="4525963"/>
          </a:xfrm>
          <a:prstGeom prst="rect">
            <a:avLst/>
          </a:prstGeom>
          <a:noFill/>
          <a:ln w="9525">
            <a:noFill/>
            <a:miter lim="800000"/>
            <a:headEnd/>
            <a:tailEnd/>
          </a:ln>
          <a:effectLst/>
        </p:spPr>
      </p:pic>
    </p:spTree>
  </p:cSld>
  <p:clrMapOvr>
    <a:masterClrMapping/>
  </p:clrMapOvr>
  <p:transition advTm="2000">
    <p:cover dir="l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i="1" dirty="0">
                <a:latin typeface="Times New Roman" pitchFamily="18" charset="0"/>
                <a:cs typeface="Times New Roman" pitchFamily="18" charset="0"/>
              </a:rPr>
              <a:t>Via </a:t>
            </a:r>
            <a:r>
              <a:rPr lang="fr-FR" i="1" dirty="0" err="1">
                <a:latin typeface="Times New Roman" pitchFamily="18" charset="0"/>
                <a:cs typeface="Times New Roman" pitchFamily="18" charset="0"/>
              </a:rPr>
              <a:t>Montescudo</a:t>
            </a:r>
            <a:r>
              <a:rPr lang="fr-FR" i="1" dirty="0">
                <a:latin typeface="Times New Roman" pitchFamily="18" charset="0"/>
                <a:cs typeface="Times New Roman" pitchFamily="18" charset="0"/>
              </a:rPr>
              <a:t> - Rimini (RN)</a:t>
            </a:r>
          </a:p>
        </p:txBody>
      </p:sp>
      <p:pic>
        <p:nvPicPr>
          <p:cNvPr id="14338" name="Picture 2"/>
          <p:cNvPicPr>
            <a:picLocks noGrp="1" noChangeAspect="1" noChangeArrowheads="1"/>
          </p:cNvPicPr>
          <p:nvPr>
            <p:ph idx="1"/>
          </p:nvPr>
        </p:nvPicPr>
        <p:blipFill>
          <a:blip r:embed="rId2"/>
          <a:srcRect/>
          <a:stretch>
            <a:fillRect/>
          </a:stretch>
        </p:blipFill>
        <p:spPr bwMode="auto">
          <a:xfrm>
            <a:off x="1500166" y="1571612"/>
            <a:ext cx="5715040" cy="45259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2000">
    <p:cover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it-IT" i="1" dirty="0">
                <a:latin typeface="Times New Roman" pitchFamily="18" charset="0"/>
                <a:cs typeface="Times New Roman" pitchFamily="18" charset="0"/>
              </a:rPr>
              <a:t>Via C. Battisti - Santarcangelo (RN)</a:t>
            </a:r>
            <a:endParaRPr lang="fr-FR" i="1" dirty="0">
              <a:latin typeface="Times New Roman" pitchFamily="18" charset="0"/>
              <a:cs typeface="Times New Roman" pitchFamily="18" charset="0"/>
            </a:endParaRPr>
          </a:p>
        </p:txBody>
      </p:sp>
      <p:pic>
        <p:nvPicPr>
          <p:cNvPr id="15362" name="Picture 2"/>
          <p:cNvPicPr>
            <a:picLocks noGrp="1" noChangeAspect="1" noChangeArrowheads="1"/>
          </p:cNvPicPr>
          <p:nvPr>
            <p:ph idx="1"/>
          </p:nvPr>
        </p:nvPicPr>
        <p:blipFill>
          <a:blip r:embed="rId2"/>
          <a:stretch>
            <a:fillRect/>
          </a:stretch>
        </p:blipFill>
        <p:spPr bwMode="auto">
          <a:xfrm>
            <a:off x="642910" y="1714488"/>
            <a:ext cx="7671615" cy="4525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advTm="2000">
    <p:cover dir="l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it-IT" sz="3600" i="1" dirty="0">
                <a:latin typeface="Times New Roman" pitchFamily="18" charset="0"/>
                <a:cs typeface="Times New Roman" pitchFamily="18" charset="0"/>
              </a:rPr>
              <a:t>Via Garibaldi - San Mauro Pascoli (FC)</a:t>
            </a:r>
            <a:endParaRPr lang="fr-FR" sz="3600" i="1" dirty="0">
              <a:latin typeface="Times New Roman" pitchFamily="18" charset="0"/>
              <a:cs typeface="Times New Roman" pitchFamily="18" charset="0"/>
            </a:endParaRPr>
          </a:p>
        </p:txBody>
      </p:sp>
      <p:pic>
        <p:nvPicPr>
          <p:cNvPr id="16386" name="Picture 2"/>
          <p:cNvPicPr>
            <a:picLocks noGrp="1" noChangeAspect="1" noChangeArrowheads="1"/>
          </p:cNvPicPr>
          <p:nvPr>
            <p:ph idx="1"/>
          </p:nvPr>
        </p:nvPicPr>
        <p:blipFill>
          <a:blip r:embed="rId2"/>
          <a:stretch>
            <a:fillRect/>
          </a:stretch>
        </p:blipFill>
        <p:spPr bwMode="auto">
          <a:xfrm>
            <a:off x="736192" y="1646238"/>
            <a:ext cx="7671615" cy="45259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Tm="2000">
    <p:blinds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3600" i="1" dirty="0" smtClean="0">
                <a:latin typeface="Times New Roman" pitchFamily="18" charset="0"/>
                <a:cs typeface="Times New Roman" pitchFamily="18" charset="0"/>
              </a:rPr>
              <a:t>Pont Fleuve </a:t>
            </a:r>
            <a:r>
              <a:rPr lang="fr-FR" sz="3600" i="1" dirty="0" err="1">
                <a:latin typeface="Times New Roman" pitchFamily="18" charset="0"/>
                <a:cs typeface="Times New Roman" pitchFamily="18" charset="0"/>
              </a:rPr>
              <a:t>Crostolo</a:t>
            </a:r>
            <a:r>
              <a:rPr lang="fr-FR" sz="3600" i="1" dirty="0">
                <a:latin typeface="Times New Roman" pitchFamily="18" charset="0"/>
                <a:cs typeface="Times New Roman" pitchFamily="18" charset="0"/>
              </a:rPr>
              <a:t> - </a:t>
            </a:r>
            <a:r>
              <a:rPr lang="fr-FR" sz="3600" i="1" dirty="0" err="1">
                <a:latin typeface="Times New Roman" pitchFamily="18" charset="0"/>
                <a:cs typeface="Times New Roman" pitchFamily="18" charset="0"/>
              </a:rPr>
              <a:t>Reggio</a:t>
            </a:r>
            <a:r>
              <a:rPr lang="fr-FR" sz="3600" i="1" dirty="0">
                <a:latin typeface="Times New Roman" pitchFamily="18" charset="0"/>
                <a:cs typeface="Times New Roman" pitchFamily="18" charset="0"/>
              </a:rPr>
              <a:t> Emilia (RE)</a:t>
            </a:r>
          </a:p>
        </p:txBody>
      </p:sp>
      <p:pic>
        <p:nvPicPr>
          <p:cNvPr id="17410" name="Picture 2"/>
          <p:cNvPicPr>
            <a:picLocks noGrp="1" noChangeAspect="1" noChangeArrowheads="1"/>
          </p:cNvPicPr>
          <p:nvPr>
            <p:ph idx="1"/>
          </p:nvPr>
        </p:nvPicPr>
        <p:blipFill>
          <a:blip r:embed="rId2"/>
          <a:srcRect/>
          <a:stretch>
            <a:fillRect/>
          </a:stretch>
        </p:blipFill>
        <p:spPr bwMode="auto">
          <a:xfrm>
            <a:off x="642910" y="1643050"/>
            <a:ext cx="7764898" cy="38576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advTm="2000">
    <p:blinds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i="1" dirty="0" smtClean="0">
                <a:latin typeface="Times New Roman" pitchFamily="18" charset="0"/>
                <a:cs typeface="Times New Roman" pitchFamily="18" charset="0"/>
              </a:rPr>
              <a:t>Rond Point </a:t>
            </a:r>
            <a:r>
              <a:rPr lang="fr-FR" i="1" dirty="0">
                <a:latin typeface="Times New Roman" pitchFamily="18" charset="0"/>
                <a:cs typeface="Times New Roman" pitchFamily="18" charset="0"/>
              </a:rPr>
              <a:t>- Cesena Sud (FC)</a:t>
            </a:r>
          </a:p>
        </p:txBody>
      </p:sp>
      <p:pic>
        <p:nvPicPr>
          <p:cNvPr id="18434" name="Picture 2"/>
          <p:cNvPicPr>
            <a:picLocks noGrp="1" noChangeAspect="1" noChangeArrowheads="1"/>
          </p:cNvPicPr>
          <p:nvPr>
            <p:ph idx="1"/>
          </p:nvPr>
        </p:nvPicPr>
        <p:blipFill>
          <a:blip r:embed="rId2"/>
          <a:stretch>
            <a:fillRect/>
          </a:stretch>
        </p:blipFill>
        <p:spPr bwMode="auto">
          <a:xfrm>
            <a:off x="736192" y="1646238"/>
            <a:ext cx="7671615" cy="4525962"/>
          </a:xfrm>
          <a:prstGeom prst="rect">
            <a:avLst/>
          </a:prstGeom>
          <a:noFill/>
          <a:ln w="9525">
            <a:noFill/>
            <a:miter lim="800000"/>
            <a:headEnd/>
            <a:tailEnd/>
          </a:ln>
          <a:effectLst/>
        </p:spPr>
      </p:pic>
    </p:spTree>
  </p:cSld>
  <p:clrMapOvr>
    <a:masterClrMapping/>
  </p:clrMapOvr>
  <p:transition advTm="2000">
    <p:blinds/>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i="1" dirty="0" smtClean="0">
                <a:latin typeface="Times New Roman" pitchFamily="18" charset="0"/>
                <a:cs typeface="Times New Roman" pitchFamily="18" charset="0"/>
              </a:rPr>
              <a:t>Station Ecologique </a:t>
            </a:r>
            <a:r>
              <a:rPr lang="fr-FR" i="1" dirty="0">
                <a:latin typeface="Times New Roman" pitchFamily="18" charset="0"/>
                <a:cs typeface="Times New Roman" pitchFamily="18" charset="0"/>
              </a:rPr>
              <a:t>- Cesena (FC)</a:t>
            </a:r>
          </a:p>
        </p:txBody>
      </p:sp>
      <p:pic>
        <p:nvPicPr>
          <p:cNvPr id="19458" name="Picture 2"/>
          <p:cNvPicPr>
            <a:picLocks noGrp="1" noChangeAspect="1" noChangeArrowheads="1"/>
          </p:cNvPicPr>
          <p:nvPr>
            <p:ph idx="1"/>
          </p:nvPr>
        </p:nvPicPr>
        <p:blipFill>
          <a:blip r:embed="rId2"/>
          <a:stretch>
            <a:fillRect/>
          </a:stretch>
        </p:blipFill>
        <p:spPr bwMode="auto">
          <a:xfrm>
            <a:off x="736192" y="1646238"/>
            <a:ext cx="7671615" cy="4525962"/>
          </a:xfrm>
          <a:prstGeom prst="rect">
            <a:avLst/>
          </a:prstGeom>
          <a:noFill/>
          <a:ln w="9525">
            <a:noFill/>
            <a:miter lim="800000"/>
            <a:headEnd/>
            <a:tailEnd/>
          </a:ln>
          <a:effectLst/>
        </p:spPr>
      </p:pic>
    </p:spTree>
  </p:cSld>
  <p:clrMapOvr>
    <a:masterClrMapping/>
  </p:clrMapOvr>
  <p:transition advTm="2000">
    <p:check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srcRect/>
          <a:stretch>
            <a:fillRect/>
          </a:stretch>
        </p:blipFill>
        <p:spPr bwMode="auto">
          <a:xfrm>
            <a:off x="1643042" y="1500174"/>
            <a:ext cx="5214974" cy="5077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Tm="2000">
    <p:checke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srcRect/>
          <a:stretch>
            <a:fillRect/>
          </a:stretch>
        </p:blipFill>
        <p:spPr bwMode="auto">
          <a:xfrm>
            <a:off x="2786050" y="1785926"/>
            <a:ext cx="3357586" cy="4665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2000">
    <p:comb/>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srcRect/>
          <a:stretch>
            <a:fillRect/>
          </a:stretch>
        </p:blipFill>
        <p:spPr bwMode="auto">
          <a:xfrm>
            <a:off x="2786050" y="1571612"/>
            <a:ext cx="3311474" cy="4857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2000">
    <p:comb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tretch>
            <a:fillRect/>
          </a:stretch>
        </p:blipFill>
        <p:spPr bwMode="auto">
          <a:xfrm>
            <a:off x="4143372" y="3643314"/>
            <a:ext cx="4286250" cy="2867025"/>
          </a:xfrm>
          <a:prstGeom prst="rect">
            <a:avLst/>
          </a:prstGeom>
          <a:noFill/>
          <a:ln w="9525">
            <a:noFill/>
            <a:miter lim="800000"/>
            <a:headEnd/>
            <a:tailEnd/>
          </a:ln>
          <a:effectLst>
            <a:glow rad="228600">
              <a:schemeClr val="accent3">
                <a:satMod val="175000"/>
                <a:alpha val="40000"/>
              </a:schemeClr>
            </a:glow>
          </a:effectLst>
        </p:spPr>
      </p:pic>
      <p:pic>
        <p:nvPicPr>
          <p:cNvPr id="3075" name="Picture 3"/>
          <p:cNvPicPr>
            <a:picLocks noChangeAspect="1" noChangeArrowheads="1"/>
          </p:cNvPicPr>
          <p:nvPr/>
        </p:nvPicPr>
        <p:blipFill>
          <a:blip r:embed="rId3"/>
          <a:srcRect/>
          <a:stretch>
            <a:fillRect/>
          </a:stretch>
        </p:blipFill>
        <p:spPr bwMode="auto">
          <a:xfrm>
            <a:off x="500034" y="428604"/>
            <a:ext cx="4295775" cy="2971800"/>
          </a:xfrm>
          <a:prstGeom prst="rect">
            <a:avLst/>
          </a:prstGeom>
          <a:noFill/>
          <a:ln w="9525">
            <a:noFill/>
            <a:miter lim="800000"/>
            <a:headEnd/>
            <a:tailEnd/>
          </a:ln>
          <a:effectLst>
            <a:glow rad="228600">
              <a:schemeClr val="accent3">
                <a:satMod val="175000"/>
                <a:alpha val="40000"/>
              </a:schemeClr>
            </a:glow>
          </a:effectLst>
        </p:spPr>
      </p:pic>
    </p:spTree>
  </p:cSld>
  <p:clrMapOvr>
    <a:masterClrMapping/>
  </p:clrMapOvr>
  <p:transition advTm="2000">
    <p:pull dir="l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a:srcRect/>
          <a:stretch>
            <a:fillRect/>
          </a:stretch>
        </p:blipFill>
        <p:spPr bwMode="auto">
          <a:xfrm>
            <a:off x="2643174" y="1714488"/>
            <a:ext cx="3237804"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2000">
    <p:randomBa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srcRect/>
          <a:stretch>
            <a:fillRect/>
          </a:stretch>
        </p:blipFill>
        <p:spPr bwMode="auto">
          <a:xfrm>
            <a:off x="2643174" y="1714488"/>
            <a:ext cx="3312870" cy="4625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Tm="2000">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it-IT" i="1" dirty="0" err="1" smtClean="0">
                <a:latin typeface="Times New Roman" pitchFamily="18" charset="0"/>
                <a:cs typeface="Times New Roman" pitchFamily="18" charset="0"/>
              </a:rPr>
              <a:t>Chantier</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Participatif</a:t>
            </a:r>
            <a:r>
              <a:rPr lang="it-IT" i="1" dirty="0" smtClean="0">
                <a:latin typeface="Times New Roman" pitchFamily="18" charset="0"/>
                <a:cs typeface="Times New Roman" pitchFamily="18" charset="0"/>
              </a:rPr>
              <a:t> et </a:t>
            </a:r>
            <a:r>
              <a:rPr lang="it-IT" i="1" dirty="0" err="1" smtClean="0">
                <a:latin typeface="Times New Roman" pitchFamily="18" charset="0"/>
                <a:cs typeface="Times New Roman" pitchFamily="18" charset="0"/>
              </a:rPr>
              <a:t>Leçon</a:t>
            </a:r>
            <a:r>
              <a:rPr lang="it-IT" i="1" dirty="0" smtClean="0">
                <a:latin typeface="Times New Roman" pitchFamily="18" charset="0"/>
                <a:cs typeface="Times New Roman" pitchFamily="18" charset="0"/>
              </a:rPr>
              <a:t> de vie</a:t>
            </a:r>
            <a:endParaRPr lang="fr-FR" i="1" dirty="0">
              <a:latin typeface="Times New Roman" pitchFamily="18" charset="0"/>
              <a:cs typeface="Times New Roman" pitchFamily="18" charset="0"/>
            </a:endParaRPr>
          </a:p>
        </p:txBody>
      </p:sp>
      <p:sp>
        <p:nvSpPr>
          <p:cNvPr id="3" name="Espace réservé du contenu 2"/>
          <p:cNvSpPr>
            <a:spLocks noGrp="1"/>
          </p:cNvSpPr>
          <p:nvPr>
            <p:ph idx="1"/>
          </p:nvPr>
        </p:nvSpPr>
        <p:spPr>
          <a:xfrm>
            <a:off x="357158" y="2143116"/>
            <a:ext cx="8229600" cy="4525963"/>
          </a:xfrm>
        </p:spPr>
        <p:txBody>
          <a:bodyPr>
            <a:normAutofit/>
          </a:bodyPr>
          <a:lstStyle/>
          <a:p>
            <a:pPr algn="just"/>
            <a:r>
              <a:rPr lang="fr-FR" i="1" dirty="0" smtClean="0">
                <a:latin typeface="Times New Roman" pitchFamily="18" charset="0"/>
                <a:cs typeface="Times New Roman" pitchFamily="18" charset="0"/>
              </a:rPr>
              <a:t>L’Entreprise MATTEI est une société</a:t>
            </a:r>
            <a:r>
              <a:rPr lang="it-IT" sz="3200" i="1" dirty="0" smtClean="0">
                <a:latin typeface="Times New Roman" pitchFamily="18" charset="0"/>
                <a:cs typeface="Times New Roman" pitchFamily="18" charset="0"/>
              </a:rPr>
              <a:t> de  </a:t>
            </a:r>
            <a:r>
              <a:rPr lang="it-IT" sz="3200" i="1" dirty="0" err="1" smtClean="0">
                <a:latin typeface="Times New Roman" pitchFamily="18" charset="0"/>
                <a:cs typeface="Times New Roman" pitchFamily="18" charset="0"/>
              </a:rPr>
              <a:t>gestion</a:t>
            </a:r>
            <a:r>
              <a:rPr lang="it-IT" sz="3200" i="1" dirty="0" smtClean="0">
                <a:latin typeface="Times New Roman" pitchFamily="18" charset="0"/>
                <a:cs typeface="Times New Roman" pitchFamily="18" charset="0"/>
              </a:rPr>
              <a:t> de </a:t>
            </a:r>
            <a:r>
              <a:rPr lang="it-IT" sz="3200" i="1" dirty="0" err="1" smtClean="0">
                <a:latin typeface="Times New Roman" pitchFamily="18" charset="0"/>
                <a:cs typeface="Times New Roman" pitchFamily="18" charset="0"/>
              </a:rPr>
              <a:t>patrimoine</a:t>
            </a:r>
            <a:r>
              <a:rPr lang="it-IT" sz="3200" i="1" dirty="0" smtClean="0">
                <a:latin typeface="Times New Roman" pitchFamily="18" charset="0"/>
                <a:cs typeface="Times New Roman" pitchFamily="18" charset="0"/>
              </a:rPr>
              <a:t> </a:t>
            </a:r>
            <a:r>
              <a:rPr lang="it-IT" sz="3200" i="1" dirty="0" err="1" smtClean="0">
                <a:latin typeface="Times New Roman" pitchFamily="18" charset="0"/>
                <a:cs typeface="Times New Roman" pitchFamily="18" charset="0"/>
              </a:rPr>
              <a:t>familial</a:t>
            </a:r>
            <a:r>
              <a:rPr lang="it-IT" sz="3200" i="1" dirty="0" smtClean="0">
                <a:latin typeface="Times New Roman" pitchFamily="18" charset="0"/>
                <a:cs typeface="Times New Roman" pitchFamily="18" charset="0"/>
              </a:rPr>
              <a:t> </a:t>
            </a:r>
            <a:r>
              <a:rPr lang="fr-FR" sz="3200" i="1" dirty="0" smtClean="0">
                <a:latin typeface="Times New Roman" pitchFamily="18" charset="0"/>
                <a:cs typeface="Times New Roman" pitchFamily="18" charset="0"/>
              </a:rPr>
              <a:t>fondée par les frères Mattei </a:t>
            </a:r>
            <a:r>
              <a:rPr lang="it-IT" sz="3200" i="1" dirty="0" err="1" smtClean="0">
                <a:latin typeface="Times New Roman" pitchFamily="18" charset="0"/>
                <a:cs typeface="Times New Roman" pitchFamily="18" charset="0"/>
              </a:rPr>
              <a:t>aux</a:t>
            </a:r>
            <a:r>
              <a:rPr lang="it-IT" sz="3200" i="1" dirty="0" smtClean="0">
                <a:latin typeface="Times New Roman" pitchFamily="18" charset="0"/>
                <a:cs typeface="Times New Roman" pitchFamily="18" charset="0"/>
              </a:rPr>
              <a:t> </a:t>
            </a:r>
            <a:r>
              <a:rPr lang="it-IT" sz="3200" i="1" dirty="0" err="1" smtClean="0">
                <a:latin typeface="Times New Roman" pitchFamily="18" charset="0"/>
                <a:cs typeface="Times New Roman" pitchFamily="18" charset="0"/>
              </a:rPr>
              <a:t>alentours</a:t>
            </a:r>
            <a:r>
              <a:rPr lang="it-IT" sz="3200" i="1" dirty="0" smtClean="0">
                <a:latin typeface="Times New Roman" pitchFamily="18" charset="0"/>
                <a:cs typeface="Times New Roman" pitchFamily="18" charset="0"/>
              </a:rPr>
              <a:t> de la fin </a:t>
            </a:r>
            <a:r>
              <a:rPr lang="it-IT" sz="3200" i="1" dirty="0" err="1" smtClean="0">
                <a:latin typeface="Times New Roman" pitchFamily="18" charset="0"/>
                <a:cs typeface="Times New Roman" pitchFamily="18" charset="0"/>
              </a:rPr>
              <a:t>des</a:t>
            </a:r>
            <a:r>
              <a:rPr lang="it-IT" sz="3200" i="1" dirty="0" smtClean="0">
                <a:latin typeface="Times New Roman" pitchFamily="18" charset="0"/>
                <a:cs typeface="Times New Roman" pitchFamily="18" charset="0"/>
              </a:rPr>
              <a:t> </a:t>
            </a:r>
            <a:r>
              <a:rPr lang="it-IT" sz="3200" i="1" dirty="0" err="1" smtClean="0">
                <a:latin typeface="Times New Roman" pitchFamily="18" charset="0"/>
                <a:cs typeface="Times New Roman" pitchFamily="18" charset="0"/>
              </a:rPr>
              <a:t>années</a:t>
            </a:r>
            <a:r>
              <a:rPr lang="it-IT" sz="3200" i="1" dirty="0" smtClean="0">
                <a:latin typeface="Times New Roman" pitchFamily="18" charset="0"/>
                <a:cs typeface="Times New Roman" pitchFamily="18" charset="0"/>
              </a:rPr>
              <a:t> </a:t>
            </a:r>
            <a:r>
              <a:rPr lang="it-IT" sz="3200" i="1" dirty="0" err="1" smtClean="0">
                <a:latin typeface="Times New Roman" pitchFamily="18" charset="0"/>
                <a:cs typeface="Times New Roman" pitchFamily="18" charset="0"/>
              </a:rPr>
              <a:t>cinquante</a:t>
            </a:r>
            <a:endParaRPr lang="fr-FR" sz="3200" i="1" dirty="0">
              <a:latin typeface="Times New Roman" pitchFamily="18" charset="0"/>
              <a:cs typeface="Times New Roman" pitchFamily="18" charset="0"/>
            </a:endParaRPr>
          </a:p>
        </p:txBody>
      </p:sp>
    </p:spTree>
  </p:cSld>
  <p:clrMapOvr>
    <a:masterClrMapping/>
  </p:clrMapOvr>
  <p:transition spd="med" advTm="5000">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algn="just"/>
            <a:r>
              <a:rPr lang="it-IT" i="1" dirty="0" smtClean="0">
                <a:latin typeface="Times New Roman" pitchFamily="18" charset="0"/>
                <a:cs typeface="Times New Roman" pitchFamily="18" charset="0"/>
              </a:rPr>
              <a:t>L’</a:t>
            </a:r>
            <a:r>
              <a:rPr lang="it-IT" i="1" dirty="0" err="1" smtClean="0">
                <a:latin typeface="Times New Roman" pitchFamily="18" charset="0"/>
                <a:cs typeface="Times New Roman" pitchFamily="18" charset="0"/>
              </a:rPr>
              <a:t>Entreprise</a:t>
            </a:r>
            <a:r>
              <a:rPr lang="it-IT" i="1" dirty="0" smtClean="0">
                <a:latin typeface="Times New Roman" pitchFamily="18" charset="0"/>
                <a:cs typeface="Times New Roman" pitchFamily="18" charset="0"/>
              </a:rPr>
              <a:t> MATTEI a </a:t>
            </a:r>
            <a:r>
              <a:rPr lang="it-IT" i="1" dirty="0" err="1" smtClean="0">
                <a:latin typeface="Times New Roman" pitchFamily="18" charset="0"/>
                <a:cs typeface="Times New Roman" pitchFamily="18" charset="0"/>
              </a:rPr>
              <a:t>commencé</a:t>
            </a:r>
            <a:r>
              <a:rPr lang="it-IT" i="1" dirty="0" smtClean="0">
                <a:latin typeface="Times New Roman" pitchFamily="18" charset="0"/>
                <a:cs typeface="Times New Roman" pitchFamily="18" charset="0"/>
              </a:rPr>
              <a:t> son </a:t>
            </a:r>
            <a:r>
              <a:rPr lang="it-IT" i="1" dirty="0" err="1" smtClean="0">
                <a:latin typeface="Times New Roman" pitchFamily="18" charset="0"/>
                <a:cs typeface="Times New Roman" pitchFamily="18" charset="0"/>
              </a:rPr>
              <a:t>activité</a:t>
            </a:r>
            <a:r>
              <a:rPr lang="it-IT" i="1" dirty="0" smtClean="0">
                <a:latin typeface="Times New Roman" pitchFamily="18" charset="0"/>
                <a:cs typeface="Times New Roman" pitchFamily="18" charset="0"/>
              </a:rPr>
              <a:t> en </a:t>
            </a:r>
            <a:r>
              <a:rPr lang="it-IT" i="1" dirty="0" err="1" smtClean="0">
                <a:latin typeface="Times New Roman" pitchFamily="18" charset="0"/>
                <a:cs typeface="Times New Roman" pitchFamily="18" charset="0"/>
              </a:rPr>
              <a:t>travaillant</a:t>
            </a:r>
            <a:r>
              <a:rPr lang="it-IT" i="1" dirty="0" smtClean="0">
                <a:latin typeface="Times New Roman" pitchFamily="18" charset="0"/>
                <a:cs typeface="Times New Roman" pitchFamily="18" charset="0"/>
              </a:rPr>
              <a:t> en </a:t>
            </a:r>
            <a:r>
              <a:rPr lang="it-IT" i="1" dirty="0" err="1" smtClean="0">
                <a:latin typeface="Times New Roman" pitchFamily="18" charset="0"/>
                <a:cs typeface="Times New Roman" pitchFamily="18" charset="0"/>
              </a:rPr>
              <a:t>sous-traitance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sur</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les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principaux</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chantiers</a:t>
            </a:r>
            <a:r>
              <a:rPr lang="it-IT" i="1" dirty="0" smtClean="0">
                <a:latin typeface="Times New Roman" pitchFamily="18" charset="0"/>
                <a:cs typeface="Times New Roman" pitchFamily="18" charset="0"/>
              </a:rPr>
              <a:t> de </a:t>
            </a:r>
            <a:r>
              <a:rPr lang="it-IT" i="1" dirty="0" err="1">
                <a:latin typeface="Times New Roman" pitchFamily="18" charset="0"/>
                <a:cs typeface="Times New Roman" pitchFamily="18" charset="0"/>
              </a:rPr>
              <a:t>Valmarecchia</a:t>
            </a:r>
            <a:r>
              <a:rPr lang="it-IT" i="1" dirty="0" smtClean="0">
                <a:latin typeface="Times New Roman" pitchFamily="18" charset="0"/>
                <a:cs typeface="Times New Roman" pitchFamily="18" charset="0"/>
              </a:rPr>
              <a:t>, tout en se </a:t>
            </a:r>
            <a:r>
              <a:rPr lang="it-IT" i="1" dirty="0" err="1" smtClean="0">
                <a:latin typeface="Times New Roman" pitchFamily="18" charset="0"/>
                <a:cs typeface="Times New Roman" pitchFamily="18" charset="0"/>
              </a:rPr>
              <a:t>specialisant</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dans</a:t>
            </a:r>
            <a:r>
              <a:rPr lang="it-IT" i="1" dirty="0" smtClean="0">
                <a:latin typeface="Times New Roman" pitchFamily="18" charset="0"/>
                <a:cs typeface="Times New Roman" pitchFamily="18" charset="0"/>
              </a:rPr>
              <a:t> le </a:t>
            </a:r>
            <a:r>
              <a:rPr lang="it-IT" i="1" dirty="0" err="1" smtClean="0">
                <a:latin typeface="Times New Roman" pitchFamily="18" charset="0"/>
                <a:cs typeface="Times New Roman" pitchFamily="18" charset="0"/>
              </a:rPr>
              <a:t>domaine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des</a:t>
            </a:r>
            <a:r>
              <a:rPr lang="it-IT" i="1" dirty="0" smtClean="0">
                <a:latin typeface="Times New Roman" pitchFamily="18" charset="0"/>
                <a:cs typeface="Times New Roman" pitchFamily="18" charset="0"/>
              </a:rPr>
              <a:t> </a:t>
            </a:r>
            <a:r>
              <a:rPr lang="it-IT" i="1" dirty="0">
                <a:latin typeface="Times New Roman" pitchFamily="18" charset="0"/>
                <a:cs typeface="Times New Roman" pitchFamily="18" charset="0"/>
              </a:rPr>
              <a:t>“</a:t>
            </a:r>
            <a:r>
              <a:rPr lang="it-IT" b="1" i="1" dirty="0" err="1" smtClean="0">
                <a:latin typeface="Times New Roman" pitchFamily="18" charset="0"/>
                <a:cs typeface="Times New Roman" pitchFamily="18" charset="0"/>
              </a:rPr>
              <a:t>mouvements</a:t>
            </a:r>
            <a:r>
              <a:rPr lang="it-IT" b="1" i="1" dirty="0" smtClean="0">
                <a:latin typeface="Times New Roman" pitchFamily="18" charset="0"/>
                <a:cs typeface="Times New Roman" pitchFamily="18" charset="0"/>
              </a:rPr>
              <a:t> de </a:t>
            </a:r>
            <a:r>
              <a:rPr lang="it-IT" b="1" i="1" dirty="0" err="1" smtClean="0">
                <a:latin typeface="Times New Roman" pitchFamily="18" charset="0"/>
                <a:cs typeface="Times New Roman" pitchFamily="18" charset="0"/>
              </a:rPr>
              <a:t>terres</a:t>
            </a:r>
            <a:r>
              <a:rPr lang="it-IT" b="1" i="1" dirty="0" smtClean="0">
                <a:latin typeface="Times New Roman" pitchFamily="18" charset="0"/>
                <a:cs typeface="Times New Roman" pitchFamily="18" charset="0"/>
              </a:rPr>
              <a:t>” </a:t>
            </a:r>
            <a:r>
              <a:rPr lang="it-IT" i="1" dirty="0" smtClean="0">
                <a:latin typeface="Times New Roman" pitchFamily="18" charset="0"/>
                <a:cs typeface="Times New Roman" pitchFamily="18" charset="0"/>
              </a:rPr>
              <a:t>, et </a:t>
            </a:r>
            <a:r>
              <a:rPr lang="it-IT" i="1" dirty="0" err="1" smtClean="0">
                <a:latin typeface="Times New Roman" pitchFamily="18" charset="0"/>
                <a:cs typeface="Times New Roman" pitchFamily="18" charset="0"/>
              </a:rPr>
              <a:t>au</a:t>
            </a:r>
            <a:r>
              <a:rPr lang="it-IT" i="1" dirty="0" smtClean="0">
                <a:latin typeface="Times New Roman" pitchFamily="18" charset="0"/>
                <a:cs typeface="Times New Roman" pitchFamily="18" charset="0"/>
              </a:rPr>
              <a:t> service </a:t>
            </a:r>
            <a:r>
              <a:rPr lang="it-IT" i="1" dirty="0" err="1" smtClean="0">
                <a:latin typeface="Times New Roman" pitchFamily="18" charset="0"/>
                <a:cs typeface="Times New Roman" pitchFamily="18" charset="0"/>
              </a:rPr>
              <a:t>des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agriculteurs</a:t>
            </a:r>
            <a:r>
              <a:rPr lang="it-IT" i="1" dirty="0" smtClean="0">
                <a:latin typeface="Times New Roman" pitchFamily="18" charset="0"/>
                <a:cs typeface="Times New Roman" pitchFamily="18" charset="0"/>
              </a:rPr>
              <a:t> qui </a:t>
            </a:r>
            <a:r>
              <a:rPr lang="it-IT" i="1" dirty="0" err="1" smtClean="0">
                <a:latin typeface="Times New Roman" pitchFamily="18" charset="0"/>
                <a:cs typeface="Times New Roman" pitchFamily="18" charset="0"/>
              </a:rPr>
              <a:t>avaient</a:t>
            </a:r>
            <a:r>
              <a:rPr lang="it-IT" i="1" dirty="0" smtClean="0">
                <a:latin typeface="Times New Roman" pitchFamily="18" charset="0"/>
                <a:cs typeface="Times New Roman" pitchFamily="18" charset="0"/>
              </a:rPr>
              <a:t> un </a:t>
            </a:r>
            <a:r>
              <a:rPr lang="it-IT" i="1" dirty="0" err="1" smtClean="0">
                <a:latin typeface="Times New Roman" pitchFamily="18" charset="0"/>
                <a:cs typeface="Times New Roman" pitchFamily="18" charset="0"/>
              </a:rPr>
              <a:t>grand</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besoin</a:t>
            </a:r>
            <a:r>
              <a:rPr lang="it-IT" i="1" dirty="0" smtClean="0">
                <a:latin typeface="Times New Roman" pitchFamily="18" charset="0"/>
                <a:cs typeface="Times New Roman" pitchFamily="18" charset="0"/>
              </a:rPr>
              <a:t> de </a:t>
            </a:r>
            <a:r>
              <a:rPr lang="it-IT" i="1" dirty="0" err="1" smtClean="0">
                <a:latin typeface="Times New Roman" pitchFamily="18" charset="0"/>
                <a:cs typeface="Times New Roman" pitchFamily="18" charset="0"/>
              </a:rPr>
              <a:t>labourer</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leurs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terrains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agricoles</a:t>
            </a:r>
            <a:r>
              <a:rPr lang="it-IT" i="1" dirty="0" smtClean="0">
                <a:latin typeface="Times New Roman" pitchFamily="18" charset="0"/>
                <a:cs typeface="Times New Roman" pitchFamily="18" charset="0"/>
              </a:rPr>
              <a:t> en </a:t>
            </a:r>
            <a:r>
              <a:rPr lang="it-IT" i="1" dirty="0" err="1" smtClean="0">
                <a:latin typeface="Times New Roman" pitchFamily="18" charset="0"/>
                <a:cs typeface="Times New Roman" pitchFamily="18" charset="0"/>
              </a:rPr>
              <a:t>profondeur</a:t>
            </a:r>
            <a:r>
              <a:rPr lang="it-IT" i="1" dirty="0" smtClean="0">
                <a:latin typeface="Times New Roman" pitchFamily="18" charset="0"/>
                <a:cs typeface="Times New Roman" pitchFamily="18" charset="0"/>
              </a:rPr>
              <a:t>.</a:t>
            </a:r>
            <a:endParaRPr lang="fr-FR" i="1" dirty="0">
              <a:latin typeface="Times New Roman" pitchFamily="18" charset="0"/>
              <a:cs typeface="Times New Roman" pitchFamily="18" charset="0"/>
            </a:endParaRPr>
          </a:p>
        </p:txBody>
      </p:sp>
    </p:spTree>
  </p:cSld>
  <p:clrMapOvr>
    <a:masterClrMapping/>
  </p:clrMapOvr>
  <p:transition spd="med" advTm="5000">
    <p:zoom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348880"/>
            <a:ext cx="8229600" cy="3963009"/>
          </a:xfrm>
        </p:spPr>
        <p:txBody>
          <a:bodyPr/>
          <a:lstStyle/>
          <a:p>
            <a:pPr algn="just"/>
            <a:r>
              <a:rPr lang="it-IT" i="1" dirty="0" smtClean="0">
                <a:latin typeface="Times New Roman" pitchFamily="18" charset="0"/>
                <a:cs typeface="Times New Roman" pitchFamily="18" charset="0"/>
              </a:rPr>
              <a:t>A ce jour </a:t>
            </a:r>
            <a:r>
              <a:rPr lang="it-IT" i="1" dirty="0" err="1" smtClean="0">
                <a:latin typeface="Times New Roman" pitchFamily="18" charset="0"/>
                <a:cs typeface="Times New Roman" pitchFamily="18" charset="0"/>
              </a:rPr>
              <a:t>toutes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ces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activités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ont</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évolué</a:t>
            </a:r>
            <a:r>
              <a:rPr lang="it-IT" i="1" dirty="0" smtClean="0">
                <a:latin typeface="Times New Roman" pitchFamily="18" charset="0"/>
                <a:cs typeface="Times New Roman" pitchFamily="18" charset="0"/>
              </a:rPr>
              <a:t> suite à l’</a:t>
            </a:r>
            <a:r>
              <a:rPr lang="it-IT" i="1" dirty="0" err="1" smtClean="0">
                <a:latin typeface="Times New Roman" pitchFamily="18" charset="0"/>
                <a:cs typeface="Times New Roman" pitchFamily="18" charset="0"/>
              </a:rPr>
              <a:t>arrivée</a:t>
            </a:r>
            <a:r>
              <a:rPr lang="it-IT" i="1"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de nouvelles générations au sein du patrimoine</a:t>
            </a:r>
            <a:r>
              <a:rPr lang="fr-FR" b="1" i="1"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rPr>
              <a:t>familial</a:t>
            </a:r>
            <a:r>
              <a:rPr lang="fr-FR" b="1" i="1" dirty="0" smtClean="0">
                <a:latin typeface="Times New Roman" pitchFamily="18" charset="0"/>
                <a:cs typeface="Times New Roman" pitchFamily="18" charset="0"/>
              </a:rPr>
              <a:t>, </a:t>
            </a:r>
            <a:r>
              <a:rPr lang="it-IT" i="1" dirty="0" smtClean="0">
                <a:latin typeface="Times New Roman" pitchFamily="18" charset="0"/>
                <a:cs typeface="Times New Roman" pitchFamily="18" charset="0"/>
              </a:rPr>
              <a:t>s’</a:t>
            </a:r>
            <a:r>
              <a:rPr lang="it-IT" i="1" dirty="0" err="1" smtClean="0">
                <a:latin typeface="Times New Roman" pitchFamily="18" charset="0"/>
                <a:cs typeface="Times New Roman" pitchFamily="18" charset="0"/>
              </a:rPr>
              <a:t>alliant</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aux</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compétences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figures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historiques</a:t>
            </a:r>
            <a:r>
              <a:rPr lang="it-IT" i="1" dirty="0" smtClean="0"/>
              <a:t>.</a:t>
            </a:r>
            <a:endParaRPr lang="fr-FR" i="1" dirty="0"/>
          </a:p>
        </p:txBody>
      </p:sp>
    </p:spTree>
  </p:cSld>
  <p:clrMapOvr>
    <a:masterClrMapping/>
  </p:clrMapOvr>
  <p:transition spd="med" advTm="4000">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643050"/>
            <a:ext cx="8229600" cy="4525963"/>
          </a:xfrm>
        </p:spPr>
        <p:txBody>
          <a:bodyPr/>
          <a:lstStyle/>
          <a:p>
            <a:pPr algn="just"/>
            <a:r>
              <a:rPr lang="it-IT" i="1" dirty="0" err="1" smtClean="0">
                <a:latin typeface="Times New Roman" pitchFamily="18" charset="0"/>
                <a:cs typeface="Times New Roman" pitchFamily="18" charset="0"/>
              </a:rPr>
              <a:t>Cette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cohésion</a:t>
            </a:r>
            <a:r>
              <a:rPr lang="it-IT" i="1" dirty="0" smtClean="0">
                <a:latin typeface="Times New Roman" pitchFamily="18" charset="0"/>
                <a:cs typeface="Times New Roman" pitchFamily="18" charset="0"/>
              </a:rPr>
              <a:t> de </a:t>
            </a:r>
            <a:r>
              <a:rPr lang="it-IT" i="1" dirty="0" err="1" smtClean="0">
                <a:latin typeface="Times New Roman" pitchFamily="18" charset="0"/>
                <a:cs typeface="Times New Roman" pitchFamily="18" charset="0"/>
              </a:rPr>
              <a:t>forces</a:t>
            </a:r>
            <a:r>
              <a:rPr lang="it-IT" i="1" dirty="0" smtClean="0">
                <a:latin typeface="Times New Roman" pitchFamily="18" charset="0"/>
                <a:cs typeface="Times New Roman" pitchFamily="18" charset="0"/>
              </a:rPr>
              <a:t> a </a:t>
            </a:r>
            <a:r>
              <a:rPr lang="it-IT" i="1" dirty="0" err="1" smtClean="0">
                <a:latin typeface="Times New Roman" pitchFamily="18" charset="0"/>
                <a:cs typeface="Times New Roman" pitchFamily="18" charset="0"/>
              </a:rPr>
              <a:t>été</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capable</a:t>
            </a:r>
            <a:r>
              <a:rPr lang="it-IT" i="1" dirty="0" smtClean="0">
                <a:latin typeface="Times New Roman" pitchFamily="18" charset="0"/>
                <a:cs typeface="Times New Roman" pitchFamily="18" charset="0"/>
              </a:rPr>
              <a:t> de s’</a:t>
            </a:r>
            <a:r>
              <a:rPr lang="it-IT" i="1" dirty="0" err="1" smtClean="0">
                <a:latin typeface="Times New Roman" pitchFamily="18" charset="0"/>
                <a:cs typeface="Times New Roman" pitchFamily="18" charset="0"/>
              </a:rPr>
              <a:t>adapter</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aux</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logiques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du</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marché</a:t>
            </a:r>
            <a:r>
              <a:rPr lang="it-IT" i="1" dirty="0" smtClean="0">
                <a:latin typeface="Times New Roman" pitchFamily="18" charset="0"/>
                <a:cs typeface="Times New Roman" pitchFamily="18" charset="0"/>
              </a:rPr>
              <a:t> de la </a:t>
            </a:r>
            <a:r>
              <a:rPr lang="it-IT" i="1" dirty="0" err="1" smtClean="0">
                <a:latin typeface="Times New Roman" pitchFamily="18" charset="0"/>
                <a:cs typeface="Times New Roman" pitchFamily="18" charset="0"/>
              </a:rPr>
              <a:t>construction</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infrastructures</a:t>
            </a:r>
            <a:r>
              <a:rPr lang="it-IT" i="1" dirty="0" smtClean="0">
                <a:latin typeface="Times New Roman" pitchFamily="18" charset="0"/>
                <a:cs typeface="Times New Roman" pitchFamily="18" charset="0"/>
              </a:rPr>
              <a:t> tout en </a:t>
            </a:r>
            <a:r>
              <a:rPr lang="it-IT" i="1" dirty="0" err="1" smtClean="0">
                <a:latin typeface="Times New Roman" pitchFamily="18" charset="0"/>
                <a:cs typeface="Times New Roman" pitchFamily="18" charset="0"/>
              </a:rPr>
              <a:t>satisfaisant</a:t>
            </a:r>
            <a:r>
              <a:rPr lang="it-IT" i="1" dirty="0" smtClean="0">
                <a:latin typeface="Times New Roman" pitchFamily="18" charset="0"/>
                <a:cs typeface="Times New Roman" pitchFamily="18" charset="0"/>
              </a:rPr>
              <a:t> la </a:t>
            </a:r>
            <a:r>
              <a:rPr lang="it-IT" i="1" dirty="0" err="1" smtClean="0">
                <a:latin typeface="Times New Roman" pitchFamily="18" charset="0"/>
                <a:cs typeface="Times New Roman" pitchFamily="18" charset="0"/>
              </a:rPr>
              <a:t>demande</a:t>
            </a:r>
            <a:r>
              <a:rPr lang="it-IT" b="1" i="1" dirty="0" smtClean="0">
                <a:latin typeface="Times New Roman" pitchFamily="18" charset="0"/>
                <a:cs typeface="Times New Roman" pitchFamily="18" charset="0"/>
              </a:rPr>
              <a:t> </a:t>
            </a:r>
            <a:r>
              <a:rPr lang="it-IT" i="1" dirty="0" smtClean="0">
                <a:latin typeface="Times New Roman" pitchFamily="18" charset="0"/>
                <a:cs typeface="Times New Roman" pitchFamily="18" charset="0"/>
              </a:rPr>
              <a:t>(</a:t>
            </a:r>
            <a:r>
              <a:rPr lang="it-IT" i="1" dirty="0" err="1" smtClean="0">
                <a:latin typeface="Times New Roman" pitchFamily="18" charset="0"/>
                <a:cs typeface="Times New Roman" pitchFamily="18" charset="0"/>
              </a:rPr>
              <a:t>ponts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viaducs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gasoducs</a:t>
            </a:r>
            <a:r>
              <a:rPr lang="it-IT" i="1" dirty="0" smtClean="0">
                <a:latin typeface="Times New Roman" pitchFamily="18" charset="0"/>
                <a:cs typeface="Times New Roman" pitchFamily="18" charset="0"/>
              </a:rPr>
              <a:t>, </a:t>
            </a:r>
            <a:r>
              <a:rPr lang="fr-FR" i="1" dirty="0" err="1" smtClean="0">
                <a:latin typeface="Times New Roman" pitchFamily="18" charset="0"/>
                <a:cs typeface="Times New Roman" pitchFamily="18" charset="0"/>
              </a:rPr>
              <a:t>acqueducs</a:t>
            </a:r>
            <a:r>
              <a:rPr lang="fr-FR" i="1" dirty="0" smtClean="0">
                <a:latin typeface="Times New Roman" pitchFamily="18" charset="0"/>
                <a:cs typeface="Times New Roman" pitchFamily="18" charset="0"/>
              </a:rPr>
              <a:t>, assainissements, aménagements urbains).</a:t>
            </a:r>
            <a:endParaRPr lang="fr-FR" i="1" dirty="0">
              <a:latin typeface="Times New Roman" pitchFamily="18" charset="0"/>
              <a:cs typeface="Times New Roman" pitchFamily="18" charset="0"/>
            </a:endParaRPr>
          </a:p>
        </p:txBody>
      </p:sp>
    </p:spTree>
  </p:cSld>
  <p:clrMapOvr>
    <a:masterClrMapping/>
  </p:clrMapOvr>
  <p:transition spd="med" advTm="5000">
    <p:wheel spokes="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1556792"/>
            <a:ext cx="8229600" cy="4183593"/>
          </a:xfrm>
        </p:spPr>
        <p:txBody>
          <a:bodyPr/>
          <a:lstStyle/>
          <a:p>
            <a:pPr>
              <a:buNone/>
            </a:pPr>
            <a:endParaRPr lang="fr-FR" dirty="0"/>
          </a:p>
          <a:p>
            <a:pPr algn="just"/>
            <a:r>
              <a:rPr lang="it-IT" i="1" dirty="0" smtClean="0">
                <a:latin typeface="Times New Roman" pitchFamily="18" charset="0"/>
                <a:cs typeface="Times New Roman" pitchFamily="18" charset="0"/>
              </a:rPr>
              <a:t>L’</a:t>
            </a:r>
            <a:r>
              <a:rPr lang="it-IT" i="1" dirty="0" err="1" smtClean="0">
                <a:latin typeface="Times New Roman" pitchFamily="18" charset="0"/>
                <a:cs typeface="Times New Roman" pitchFamily="18" charset="0"/>
              </a:rPr>
              <a:t>Entreprise</a:t>
            </a:r>
            <a:r>
              <a:rPr lang="it-IT" i="1" dirty="0" smtClean="0">
                <a:latin typeface="Times New Roman" pitchFamily="18" charset="0"/>
                <a:cs typeface="Times New Roman" pitchFamily="18" charset="0"/>
              </a:rPr>
              <a:t> MATTEI a </a:t>
            </a:r>
            <a:r>
              <a:rPr lang="it-IT" i="1" dirty="0" err="1" smtClean="0">
                <a:latin typeface="Times New Roman" pitchFamily="18" charset="0"/>
                <a:cs typeface="Times New Roman" pitchFamily="18" charset="0"/>
              </a:rPr>
              <a:t>été</a:t>
            </a:r>
            <a:r>
              <a:rPr lang="it-IT" i="1" dirty="0" smtClean="0">
                <a:latin typeface="Times New Roman" pitchFamily="18" charset="0"/>
                <a:cs typeface="Times New Roman" pitchFamily="18" charset="0"/>
              </a:rPr>
              <a:t> à la </a:t>
            </a:r>
            <a:r>
              <a:rPr lang="it-IT" i="1" dirty="0" err="1" smtClean="0">
                <a:latin typeface="Times New Roman" pitchFamily="18" charset="0"/>
                <a:cs typeface="Times New Roman" pitchFamily="18" charset="0"/>
              </a:rPr>
              <a:t>hauteur</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du</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défi</a:t>
            </a:r>
            <a:r>
              <a:rPr lang="it-IT" i="1" dirty="0" smtClean="0">
                <a:latin typeface="Times New Roman" pitchFamily="18" charset="0"/>
                <a:cs typeface="Times New Roman" pitchFamily="18" charset="0"/>
              </a:rPr>
              <a:t> en </a:t>
            </a:r>
            <a:r>
              <a:rPr lang="it-IT" i="1" dirty="0" err="1" smtClean="0">
                <a:latin typeface="Times New Roman" pitchFamily="18" charset="0"/>
                <a:cs typeface="Times New Roman" pitchFamily="18" charset="0"/>
              </a:rPr>
              <a:t>maintenant</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inaltéré</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depuis</a:t>
            </a:r>
            <a:r>
              <a:rPr lang="it-IT" i="1" dirty="0">
                <a:latin typeface="Times New Roman" pitchFamily="18" charset="0"/>
                <a:cs typeface="Times New Roman" pitchFamily="18" charset="0"/>
              </a:rPr>
              <a:t> </a:t>
            </a:r>
            <a:r>
              <a:rPr lang="it-IT" i="1" dirty="0" smtClean="0">
                <a:latin typeface="Times New Roman" pitchFamily="18" charset="0"/>
                <a:cs typeface="Times New Roman" pitchFamily="18" charset="0"/>
              </a:rPr>
              <a:t>plus d’un </a:t>
            </a:r>
            <a:r>
              <a:rPr lang="it-IT" i="1" dirty="0">
                <a:latin typeface="Times New Roman" pitchFamily="18" charset="0"/>
                <a:cs typeface="Times New Roman" pitchFamily="18" charset="0"/>
              </a:rPr>
              <a:t>demi-</a:t>
            </a:r>
            <a:r>
              <a:rPr lang="it-IT" i="1" dirty="0" err="1">
                <a:latin typeface="Times New Roman" pitchFamily="18" charset="0"/>
                <a:cs typeface="Times New Roman" pitchFamily="18" charset="0"/>
              </a:rPr>
              <a:t>siècle</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les</a:t>
            </a:r>
            <a:r>
              <a:rPr lang="it-IT" i="1" dirty="0">
                <a:latin typeface="Times New Roman" pitchFamily="18" charset="0"/>
                <a:cs typeface="Times New Roman" pitchFamily="18" charset="0"/>
              </a:rPr>
              <a:t> </a:t>
            </a:r>
            <a:r>
              <a:rPr lang="it-IT" i="1" dirty="0" err="1" smtClean="0">
                <a:latin typeface="Times New Roman" pitchFamily="18" charset="0"/>
                <a:cs typeface="Times New Roman" pitchFamily="18" charset="0"/>
              </a:rPr>
              <a:t>valeurs</a:t>
            </a:r>
            <a:r>
              <a:rPr lang="it-IT" i="1" dirty="0" smtClean="0">
                <a:latin typeface="Times New Roman" pitchFamily="18" charset="0"/>
                <a:cs typeface="Times New Roman" pitchFamily="18" charset="0"/>
              </a:rPr>
              <a:t> de son </a:t>
            </a:r>
            <a:r>
              <a:rPr lang="it-IT" i="1" dirty="0" err="1" smtClean="0">
                <a:latin typeface="Times New Roman" pitchFamily="18" charset="0"/>
                <a:cs typeface="Times New Roman" pitchFamily="18" charset="0"/>
              </a:rPr>
              <a:t>professionnalisme</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portant</a:t>
            </a:r>
            <a:r>
              <a:rPr lang="it-IT" i="1" dirty="0" smtClean="0">
                <a:latin typeface="Times New Roman" pitchFamily="18" charset="0"/>
                <a:cs typeface="Times New Roman" pitchFamily="18" charset="0"/>
              </a:rPr>
              <a:t> à terme </a:t>
            </a:r>
            <a:r>
              <a:rPr lang="it-IT" i="1" dirty="0" err="1" smtClean="0">
                <a:latin typeface="Times New Roman" pitchFamily="18" charset="0"/>
                <a:cs typeface="Times New Roman" pitchFamily="18" charset="0"/>
              </a:rPr>
              <a:t>avec</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succès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tous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les</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ouvrages</a:t>
            </a:r>
            <a:r>
              <a:rPr lang="it-IT" i="1" dirty="0" smtClean="0">
                <a:latin typeface="Times New Roman" pitchFamily="18" charset="0"/>
                <a:cs typeface="Times New Roman" pitchFamily="18" charset="0"/>
              </a:rPr>
              <a:t> qui lui </a:t>
            </a:r>
            <a:r>
              <a:rPr lang="it-IT" i="1" dirty="0" err="1" smtClean="0">
                <a:latin typeface="Times New Roman" pitchFamily="18" charset="0"/>
                <a:cs typeface="Times New Roman" pitchFamily="18" charset="0"/>
              </a:rPr>
              <a:t>ont</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été</a:t>
            </a:r>
            <a:r>
              <a:rPr lang="it-IT" i="1" dirty="0" smtClean="0">
                <a:latin typeface="Times New Roman" pitchFamily="18" charset="0"/>
                <a:cs typeface="Times New Roman" pitchFamily="18" charset="0"/>
              </a:rPr>
              <a:t> </a:t>
            </a:r>
            <a:r>
              <a:rPr lang="it-IT" i="1" dirty="0" err="1" smtClean="0">
                <a:latin typeface="Times New Roman" pitchFamily="18" charset="0"/>
                <a:cs typeface="Times New Roman" pitchFamily="18" charset="0"/>
              </a:rPr>
              <a:t>confiés</a:t>
            </a:r>
            <a:r>
              <a:rPr lang="it-IT" i="1" dirty="0" smtClean="0">
                <a:latin typeface="Times New Roman" pitchFamily="18" charset="0"/>
                <a:cs typeface="Times New Roman" pitchFamily="18" charset="0"/>
              </a:rPr>
              <a:t>.</a:t>
            </a:r>
            <a:endParaRPr lang="it-IT" b="1" i="1" dirty="0">
              <a:latin typeface="Times New Roman" pitchFamily="18" charset="0"/>
              <a:cs typeface="Times New Roman" pitchFamily="18" charset="0"/>
            </a:endParaRPr>
          </a:p>
        </p:txBody>
      </p:sp>
    </p:spTree>
  </p:cSld>
  <p:clrMapOvr>
    <a:masterClrMapping/>
  </p:clrMapOvr>
  <p:transition spd="med" advTm="5000">
    <p:wheel spokes="2"/>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iporamamattie110">
  <a:themeElements>
    <a:clrScheme name="Fonderi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nderie">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nderie">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daiporamamattie110</Template>
  <TotalTime>332</TotalTime>
  <Words>1087</Words>
  <Application>Microsoft Office PowerPoint</Application>
  <PresentationFormat>Presentazione su schermo (4:3)</PresentationFormat>
  <Paragraphs>91</Paragraphs>
  <Slides>41</Slides>
  <Notes>1</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daiporamamattie110</vt:lpstr>
      <vt:lpstr>Presentazione standard di PowerPoint</vt:lpstr>
      <vt:lpstr> Un Demi-Siècle de Routes</vt:lpstr>
      <vt:lpstr>La route du succès passe de l’expérience au développement</vt:lpstr>
      <vt:lpstr>Presentazione standard di PowerPoint</vt:lpstr>
      <vt:lpstr>Chantier Participatif et Leçon de vie</vt:lpstr>
      <vt:lpstr>Presentazione standard di PowerPoint</vt:lpstr>
      <vt:lpstr>Presentazione standard di PowerPoint</vt:lpstr>
      <vt:lpstr>Presentazione standard di PowerPoint</vt:lpstr>
      <vt:lpstr>Presentazione standard di PowerPoint</vt:lpstr>
      <vt:lpstr>Une équipe à votre service depuis cinquante ans </vt:lpstr>
      <vt:lpstr>Presentazione standard di PowerPoint</vt:lpstr>
      <vt:lpstr>Presentazione standard di PowerPoint</vt:lpstr>
      <vt:lpstr>Presentazione standard di PowerPoint</vt:lpstr>
      <vt:lpstr>Travailler sur les chantiers en pleine sécurité</vt:lpstr>
      <vt:lpstr>Presentazione standard di PowerPoint</vt:lpstr>
      <vt:lpstr>Presentazione standard di PowerPoint</vt:lpstr>
      <vt:lpstr>Presentazione standard di PowerPoint</vt:lpstr>
      <vt:lpstr>Presentazione standard di PowerPoint</vt:lpstr>
      <vt:lpstr>Presentazione standard di PowerPoint</vt:lpstr>
      <vt:lpstr>GARANTIE DE QUALITE ET CERTIFICATIONS Les principaux organismes de certifications dans le secteur du BTP, attestent la qualité et l’éfficacité professionnelle des travaux réalisés par l’Entreprise MATTEI sur la base de critères de contrôle et d’évaluation strictes. L’Entreprise MATTEI est certififiée par les organismes suivants:</vt:lpstr>
      <vt:lpstr>Services</vt:lpstr>
      <vt:lpstr>Presentazione standard di PowerPoint</vt:lpstr>
      <vt:lpstr>Presentazione standard di PowerPoint</vt:lpstr>
      <vt:lpstr>Nous œuvrons avec  efficacité à 360 degrés </vt:lpstr>
      <vt:lpstr>Presentazione standard di PowerPoint</vt:lpstr>
      <vt:lpstr>Place Alba - Riccione (RN)</vt:lpstr>
      <vt:lpstr>Rond Point - Villa Verucchio (RN)</vt:lpstr>
      <vt:lpstr>Quai - Cattolica (RN)</vt:lpstr>
      <vt:lpstr>Port Vert - Misano (RN)</vt:lpstr>
      <vt:lpstr>Via Cairoli - Rimini (RN)</vt:lpstr>
      <vt:lpstr>Via Montescudo - Rimini (RN)</vt:lpstr>
      <vt:lpstr>Via C. Battisti - Santarcangelo (RN)</vt:lpstr>
      <vt:lpstr>Via Garibaldi - San Mauro Pascoli (FC)</vt:lpstr>
      <vt:lpstr>Pont Fleuve Crostolo - Reggio Emilia (RE)</vt:lpstr>
      <vt:lpstr>Rond Point - Cesena Sud (FC)</vt:lpstr>
      <vt:lpstr>Station Ecologique - Cesena (FC)</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Bruno Cavazzini</dc:creator>
  <cp:lastModifiedBy>Bruno Cavazzini</cp:lastModifiedBy>
  <cp:revision>47</cp:revision>
  <dcterms:created xsi:type="dcterms:W3CDTF">2015-09-14T10:26:53Z</dcterms:created>
  <dcterms:modified xsi:type="dcterms:W3CDTF">2015-09-18T14:28:34Z</dcterms:modified>
</cp:coreProperties>
</file>